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0"/>
  </p:notesMasterIdLst>
  <p:handoutMasterIdLst>
    <p:handoutMasterId r:id="rId51"/>
  </p:handoutMasterIdLst>
  <p:sldIdLst>
    <p:sldId id="677" r:id="rId3"/>
    <p:sldId id="767" r:id="rId4"/>
    <p:sldId id="686" r:id="rId5"/>
    <p:sldId id="556" r:id="rId6"/>
    <p:sldId id="557" r:id="rId7"/>
    <p:sldId id="759" r:id="rId8"/>
    <p:sldId id="558" r:id="rId9"/>
    <p:sldId id="379" r:id="rId10"/>
    <p:sldId id="660" r:id="rId11"/>
    <p:sldId id="289" r:id="rId12"/>
    <p:sldId id="382" r:id="rId13"/>
    <p:sldId id="675" r:id="rId14"/>
    <p:sldId id="651" r:id="rId15"/>
    <p:sldId id="655" r:id="rId16"/>
    <p:sldId id="659" r:id="rId17"/>
    <p:sldId id="591" r:id="rId18"/>
    <p:sldId id="413" r:id="rId19"/>
    <p:sldId id="491" r:id="rId20"/>
    <p:sldId id="479" r:id="rId21"/>
    <p:sldId id="746" r:id="rId22"/>
    <p:sldId id="273" r:id="rId23"/>
    <p:sldId id="492" r:id="rId24"/>
    <p:sldId id="318" r:id="rId25"/>
    <p:sldId id="287" r:id="rId26"/>
    <p:sldId id="264" r:id="rId27"/>
    <p:sldId id="308" r:id="rId28"/>
    <p:sldId id="497" r:id="rId29"/>
    <p:sldId id="538" r:id="rId30"/>
    <p:sldId id="537" r:id="rId31"/>
    <p:sldId id="531" r:id="rId32"/>
    <p:sldId id="750" r:id="rId33"/>
    <p:sldId id="535" r:id="rId34"/>
    <p:sldId id="534" r:id="rId35"/>
    <p:sldId id="760" r:id="rId36"/>
    <p:sldId id="553" r:id="rId37"/>
    <p:sldId id="761" r:id="rId38"/>
    <p:sldId id="762" r:id="rId39"/>
    <p:sldId id="763" r:id="rId40"/>
    <p:sldId id="599" r:id="rId41"/>
    <p:sldId id="601" r:id="rId42"/>
    <p:sldId id="600" r:id="rId43"/>
    <p:sldId id="598" r:id="rId44"/>
    <p:sldId id="765" r:id="rId45"/>
    <p:sldId id="766" r:id="rId46"/>
    <p:sldId id="521" r:id="rId47"/>
    <p:sldId id="749" r:id="rId48"/>
    <p:sldId id="487"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23"/>
    <a:srgbClr val="A10C12"/>
    <a:srgbClr val="669B41"/>
    <a:srgbClr val="CCCCCC"/>
    <a:srgbClr val="FFAE52"/>
    <a:srgbClr val="203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AC9AB-6667-4A2C-BD3E-C2113B208A55}" type="doc">
      <dgm:prSet loTypeId="urn:microsoft.com/office/officeart/2005/8/layout/chevron1" loCatId="process" qsTypeId="urn:microsoft.com/office/officeart/2005/8/quickstyle/simple1" qsCatId="simple" csTypeId="urn:microsoft.com/office/officeart/2005/8/colors/colorful3" csCatId="colorful" phldr="1"/>
      <dgm:spPr/>
    </dgm:pt>
    <dgm:pt modelId="{218D7DCF-4A8E-4A9F-9134-D79BBA823972}">
      <dgm:prSet phldrT="[Text]"/>
      <dgm:spPr/>
      <dgm:t>
        <a:bodyPr/>
        <a:lstStyle/>
        <a:p>
          <a:r>
            <a:rPr lang="en-US"/>
            <a:t>K-6</a:t>
          </a:r>
        </a:p>
      </dgm:t>
    </dgm:pt>
    <dgm:pt modelId="{6A51FEF3-E1C3-4732-B8CA-3467A3DDA6A7}" type="parTrans" cxnId="{D899E7ED-3813-410E-86E2-256A06013342}">
      <dgm:prSet/>
      <dgm:spPr/>
      <dgm:t>
        <a:bodyPr/>
        <a:lstStyle/>
        <a:p>
          <a:endParaRPr lang="en-US"/>
        </a:p>
      </dgm:t>
    </dgm:pt>
    <dgm:pt modelId="{FF6D4E50-09C7-42DE-89F4-13E7E5AC2AB2}" type="sibTrans" cxnId="{D899E7ED-3813-410E-86E2-256A06013342}">
      <dgm:prSet/>
      <dgm:spPr/>
      <dgm:t>
        <a:bodyPr/>
        <a:lstStyle/>
        <a:p>
          <a:endParaRPr lang="en-US"/>
        </a:p>
      </dgm:t>
    </dgm:pt>
    <dgm:pt modelId="{B049D3C8-7607-40C7-9450-818728FD1F42}">
      <dgm:prSet phldrT="[Text]"/>
      <dgm:spPr/>
      <dgm:t>
        <a:bodyPr/>
        <a:lstStyle/>
        <a:p>
          <a:r>
            <a:rPr lang="en-US"/>
            <a:t>Middle School</a:t>
          </a:r>
        </a:p>
      </dgm:t>
    </dgm:pt>
    <dgm:pt modelId="{92EE979C-CAC9-4AB1-9397-4E56D94CDDDB}" type="parTrans" cxnId="{E107EB62-7F53-4295-82A2-51C78B18C78F}">
      <dgm:prSet/>
      <dgm:spPr/>
      <dgm:t>
        <a:bodyPr/>
        <a:lstStyle/>
        <a:p>
          <a:endParaRPr lang="en-US"/>
        </a:p>
      </dgm:t>
    </dgm:pt>
    <dgm:pt modelId="{8F1E6CE8-0B5F-4356-AB41-CB7A7EF0141B}" type="sibTrans" cxnId="{E107EB62-7F53-4295-82A2-51C78B18C78F}">
      <dgm:prSet/>
      <dgm:spPr/>
      <dgm:t>
        <a:bodyPr/>
        <a:lstStyle/>
        <a:p>
          <a:endParaRPr lang="en-US"/>
        </a:p>
      </dgm:t>
    </dgm:pt>
    <dgm:pt modelId="{55857DB9-0A58-4D49-903C-BB7DE483C1E7}">
      <dgm:prSet phldrT="[Text]"/>
      <dgm:spPr/>
      <dgm:t>
        <a:bodyPr/>
        <a:lstStyle/>
        <a:p>
          <a:r>
            <a:rPr lang="en-US"/>
            <a:t>High School</a:t>
          </a:r>
        </a:p>
      </dgm:t>
    </dgm:pt>
    <dgm:pt modelId="{DB145AA8-AE69-4300-97AA-97FDCB223544}" type="parTrans" cxnId="{44E4A400-75C5-4216-A017-FD3728D164D8}">
      <dgm:prSet/>
      <dgm:spPr/>
      <dgm:t>
        <a:bodyPr/>
        <a:lstStyle/>
        <a:p>
          <a:endParaRPr lang="en-US"/>
        </a:p>
      </dgm:t>
    </dgm:pt>
    <dgm:pt modelId="{B043C058-7248-479D-B6AB-BF68D4F5466E}" type="sibTrans" cxnId="{44E4A400-75C5-4216-A017-FD3728D164D8}">
      <dgm:prSet/>
      <dgm:spPr/>
      <dgm:t>
        <a:bodyPr/>
        <a:lstStyle/>
        <a:p>
          <a:endParaRPr lang="en-US"/>
        </a:p>
      </dgm:t>
    </dgm:pt>
    <dgm:pt modelId="{3AEBC1BF-716A-408F-9106-3208373C24C3}">
      <dgm:prSet phldrT="[Text]"/>
      <dgm:spPr/>
      <dgm:t>
        <a:bodyPr/>
        <a:lstStyle/>
        <a:p>
          <a:r>
            <a:rPr lang="en-US"/>
            <a:t>Post-Secondary</a:t>
          </a:r>
        </a:p>
      </dgm:t>
    </dgm:pt>
    <dgm:pt modelId="{DE267518-7803-4FE8-9784-806DD87FB8DB}" type="parTrans" cxnId="{1BB6DBF6-8943-492B-8AD0-9B6A68CBAA34}">
      <dgm:prSet/>
      <dgm:spPr/>
      <dgm:t>
        <a:bodyPr/>
        <a:lstStyle/>
        <a:p>
          <a:endParaRPr lang="en-US"/>
        </a:p>
      </dgm:t>
    </dgm:pt>
    <dgm:pt modelId="{95F7127F-8939-4805-A248-EF7814C16ED9}" type="sibTrans" cxnId="{1BB6DBF6-8943-492B-8AD0-9B6A68CBAA34}">
      <dgm:prSet/>
      <dgm:spPr/>
      <dgm:t>
        <a:bodyPr/>
        <a:lstStyle/>
        <a:p>
          <a:endParaRPr lang="en-US"/>
        </a:p>
      </dgm:t>
    </dgm:pt>
    <dgm:pt modelId="{342283D9-011D-4652-BC64-D6A853BB4610}">
      <dgm:prSet phldrT="[Text]"/>
      <dgm:spPr/>
      <dgm:t>
        <a:bodyPr/>
        <a:lstStyle/>
        <a:p>
          <a:r>
            <a:rPr lang="en-US"/>
            <a:t>Lifetime</a:t>
          </a:r>
        </a:p>
      </dgm:t>
    </dgm:pt>
    <dgm:pt modelId="{5C6F616C-6C73-4062-93E1-05A9EAACDB79}" type="parTrans" cxnId="{5F7D0EF2-A4FA-4E36-B065-5C88A68D99C3}">
      <dgm:prSet/>
      <dgm:spPr/>
      <dgm:t>
        <a:bodyPr/>
        <a:lstStyle/>
        <a:p>
          <a:endParaRPr lang="en-US"/>
        </a:p>
      </dgm:t>
    </dgm:pt>
    <dgm:pt modelId="{04466831-266F-4C37-BE48-C2246F399244}" type="sibTrans" cxnId="{5F7D0EF2-A4FA-4E36-B065-5C88A68D99C3}">
      <dgm:prSet/>
      <dgm:spPr/>
      <dgm:t>
        <a:bodyPr/>
        <a:lstStyle/>
        <a:p>
          <a:endParaRPr lang="en-US"/>
        </a:p>
      </dgm:t>
    </dgm:pt>
    <dgm:pt modelId="{D8CDBCD7-07C7-4209-A2D3-360109A3D4E0}" type="pres">
      <dgm:prSet presAssocID="{CCCAC9AB-6667-4A2C-BD3E-C2113B208A55}" presName="Name0" presStyleCnt="0">
        <dgm:presLayoutVars>
          <dgm:dir/>
          <dgm:animLvl val="lvl"/>
          <dgm:resizeHandles val="exact"/>
        </dgm:presLayoutVars>
      </dgm:prSet>
      <dgm:spPr/>
    </dgm:pt>
    <dgm:pt modelId="{47E48F7F-0170-410C-AE8C-A155DB7B806F}" type="pres">
      <dgm:prSet presAssocID="{218D7DCF-4A8E-4A9F-9134-D79BBA823972}" presName="parTxOnly" presStyleLbl="node1" presStyleIdx="0" presStyleCnt="5">
        <dgm:presLayoutVars>
          <dgm:chMax val="0"/>
          <dgm:chPref val="0"/>
          <dgm:bulletEnabled val="1"/>
        </dgm:presLayoutVars>
      </dgm:prSet>
      <dgm:spPr/>
    </dgm:pt>
    <dgm:pt modelId="{3D541156-E075-4CA3-A7D7-2AE2EB7ECA22}" type="pres">
      <dgm:prSet presAssocID="{FF6D4E50-09C7-42DE-89F4-13E7E5AC2AB2}" presName="parTxOnlySpace" presStyleCnt="0"/>
      <dgm:spPr/>
    </dgm:pt>
    <dgm:pt modelId="{DBBAABFF-56AD-4DE9-907C-A8A5621A5D92}" type="pres">
      <dgm:prSet presAssocID="{B049D3C8-7607-40C7-9450-818728FD1F42}" presName="parTxOnly" presStyleLbl="node1" presStyleIdx="1" presStyleCnt="5">
        <dgm:presLayoutVars>
          <dgm:chMax val="0"/>
          <dgm:chPref val="0"/>
          <dgm:bulletEnabled val="1"/>
        </dgm:presLayoutVars>
      </dgm:prSet>
      <dgm:spPr/>
    </dgm:pt>
    <dgm:pt modelId="{FEFC5508-BB6C-4523-BCFB-402E33456BE1}" type="pres">
      <dgm:prSet presAssocID="{8F1E6CE8-0B5F-4356-AB41-CB7A7EF0141B}" presName="parTxOnlySpace" presStyleCnt="0"/>
      <dgm:spPr/>
    </dgm:pt>
    <dgm:pt modelId="{DC8B4C28-CB3A-4F6E-88E9-B931E6274AE3}" type="pres">
      <dgm:prSet presAssocID="{55857DB9-0A58-4D49-903C-BB7DE483C1E7}" presName="parTxOnly" presStyleLbl="node1" presStyleIdx="2" presStyleCnt="5">
        <dgm:presLayoutVars>
          <dgm:chMax val="0"/>
          <dgm:chPref val="0"/>
          <dgm:bulletEnabled val="1"/>
        </dgm:presLayoutVars>
      </dgm:prSet>
      <dgm:spPr/>
    </dgm:pt>
    <dgm:pt modelId="{EBB15BA4-832C-40C9-8C8A-B930F25C547F}" type="pres">
      <dgm:prSet presAssocID="{B043C058-7248-479D-B6AB-BF68D4F5466E}" presName="parTxOnlySpace" presStyleCnt="0"/>
      <dgm:spPr/>
    </dgm:pt>
    <dgm:pt modelId="{963C1B72-83DC-48AC-A007-91A038CEF380}" type="pres">
      <dgm:prSet presAssocID="{3AEBC1BF-716A-408F-9106-3208373C24C3}" presName="parTxOnly" presStyleLbl="node1" presStyleIdx="3" presStyleCnt="5">
        <dgm:presLayoutVars>
          <dgm:chMax val="0"/>
          <dgm:chPref val="0"/>
          <dgm:bulletEnabled val="1"/>
        </dgm:presLayoutVars>
      </dgm:prSet>
      <dgm:spPr/>
    </dgm:pt>
    <dgm:pt modelId="{8993F13C-F87A-41D2-82BD-0A911DEB9375}" type="pres">
      <dgm:prSet presAssocID="{95F7127F-8939-4805-A248-EF7814C16ED9}" presName="parTxOnlySpace" presStyleCnt="0"/>
      <dgm:spPr/>
    </dgm:pt>
    <dgm:pt modelId="{F72DCDA8-7FF0-48FA-BADB-D2AFBE7D977F}" type="pres">
      <dgm:prSet presAssocID="{342283D9-011D-4652-BC64-D6A853BB4610}" presName="parTxOnly" presStyleLbl="node1" presStyleIdx="4" presStyleCnt="5">
        <dgm:presLayoutVars>
          <dgm:chMax val="0"/>
          <dgm:chPref val="0"/>
          <dgm:bulletEnabled val="1"/>
        </dgm:presLayoutVars>
      </dgm:prSet>
      <dgm:spPr/>
    </dgm:pt>
  </dgm:ptLst>
  <dgm:cxnLst>
    <dgm:cxn modelId="{44E4A400-75C5-4216-A017-FD3728D164D8}" srcId="{CCCAC9AB-6667-4A2C-BD3E-C2113B208A55}" destId="{55857DB9-0A58-4D49-903C-BB7DE483C1E7}" srcOrd="2" destOrd="0" parTransId="{DB145AA8-AE69-4300-97AA-97FDCB223544}" sibTransId="{B043C058-7248-479D-B6AB-BF68D4F5466E}"/>
    <dgm:cxn modelId="{87101805-7992-4868-B51E-F9C25BC03720}" type="presOf" srcId="{55857DB9-0A58-4D49-903C-BB7DE483C1E7}" destId="{DC8B4C28-CB3A-4F6E-88E9-B931E6274AE3}" srcOrd="0" destOrd="0" presId="urn:microsoft.com/office/officeart/2005/8/layout/chevron1"/>
    <dgm:cxn modelId="{6C0A8405-7FB8-4CA6-8C12-75332CA9EB26}" type="presOf" srcId="{B049D3C8-7607-40C7-9450-818728FD1F42}" destId="{DBBAABFF-56AD-4DE9-907C-A8A5621A5D92}" srcOrd="0" destOrd="0" presId="urn:microsoft.com/office/officeart/2005/8/layout/chevron1"/>
    <dgm:cxn modelId="{91D07A38-2FDC-453A-A62E-FAA8B1A2D6C0}" type="presOf" srcId="{CCCAC9AB-6667-4A2C-BD3E-C2113B208A55}" destId="{D8CDBCD7-07C7-4209-A2D3-360109A3D4E0}" srcOrd="0" destOrd="0" presId="urn:microsoft.com/office/officeart/2005/8/layout/chevron1"/>
    <dgm:cxn modelId="{E107EB62-7F53-4295-82A2-51C78B18C78F}" srcId="{CCCAC9AB-6667-4A2C-BD3E-C2113B208A55}" destId="{B049D3C8-7607-40C7-9450-818728FD1F42}" srcOrd="1" destOrd="0" parTransId="{92EE979C-CAC9-4AB1-9397-4E56D94CDDDB}" sibTransId="{8F1E6CE8-0B5F-4356-AB41-CB7A7EF0141B}"/>
    <dgm:cxn modelId="{D6306865-E22C-4362-9EB7-7236779B11BD}" type="presOf" srcId="{3AEBC1BF-716A-408F-9106-3208373C24C3}" destId="{963C1B72-83DC-48AC-A007-91A038CEF380}" srcOrd="0" destOrd="0" presId="urn:microsoft.com/office/officeart/2005/8/layout/chevron1"/>
    <dgm:cxn modelId="{E76EDB6B-8D9F-4DC1-A4C6-E9FAB6572FB6}" type="presOf" srcId="{218D7DCF-4A8E-4A9F-9134-D79BBA823972}" destId="{47E48F7F-0170-410C-AE8C-A155DB7B806F}" srcOrd="0" destOrd="0" presId="urn:microsoft.com/office/officeart/2005/8/layout/chevron1"/>
    <dgm:cxn modelId="{CF270651-0DEA-45B3-B2C3-FA51753C9C1B}" type="presOf" srcId="{342283D9-011D-4652-BC64-D6A853BB4610}" destId="{F72DCDA8-7FF0-48FA-BADB-D2AFBE7D977F}" srcOrd="0" destOrd="0" presId="urn:microsoft.com/office/officeart/2005/8/layout/chevron1"/>
    <dgm:cxn modelId="{D899E7ED-3813-410E-86E2-256A06013342}" srcId="{CCCAC9AB-6667-4A2C-BD3E-C2113B208A55}" destId="{218D7DCF-4A8E-4A9F-9134-D79BBA823972}" srcOrd="0" destOrd="0" parTransId="{6A51FEF3-E1C3-4732-B8CA-3467A3DDA6A7}" sibTransId="{FF6D4E50-09C7-42DE-89F4-13E7E5AC2AB2}"/>
    <dgm:cxn modelId="{5F7D0EF2-A4FA-4E36-B065-5C88A68D99C3}" srcId="{CCCAC9AB-6667-4A2C-BD3E-C2113B208A55}" destId="{342283D9-011D-4652-BC64-D6A853BB4610}" srcOrd="4" destOrd="0" parTransId="{5C6F616C-6C73-4062-93E1-05A9EAACDB79}" sibTransId="{04466831-266F-4C37-BE48-C2246F399244}"/>
    <dgm:cxn modelId="{1BB6DBF6-8943-492B-8AD0-9B6A68CBAA34}" srcId="{CCCAC9AB-6667-4A2C-BD3E-C2113B208A55}" destId="{3AEBC1BF-716A-408F-9106-3208373C24C3}" srcOrd="3" destOrd="0" parTransId="{DE267518-7803-4FE8-9784-806DD87FB8DB}" sibTransId="{95F7127F-8939-4805-A248-EF7814C16ED9}"/>
    <dgm:cxn modelId="{FBA5EE35-B516-4CDC-BB5C-A54168DAF211}" type="presParOf" srcId="{D8CDBCD7-07C7-4209-A2D3-360109A3D4E0}" destId="{47E48F7F-0170-410C-AE8C-A155DB7B806F}" srcOrd="0" destOrd="0" presId="urn:microsoft.com/office/officeart/2005/8/layout/chevron1"/>
    <dgm:cxn modelId="{8568F436-86BF-4D9D-949D-180836674606}" type="presParOf" srcId="{D8CDBCD7-07C7-4209-A2D3-360109A3D4E0}" destId="{3D541156-E075-4CA3-A7D7-2AE2EB7ECA22}" srcOrd="1" destOrd="0" presId="urn:microsoft.com/office/officeart/2005/8/layout/chevron1"/>
    <dgm:cxn modelId="{676AFDAF-E256-4883-8E43-558516C85DFB}" type="presParOf" srcId="{D8CDBCD7-07C7-4209-A2D3-360109A3D4E0}" destId="{DBBAABFF-56AD-4DE9-907C-A8A5621A5D92}" srcOrd="2" destOrd="0" presId="urn:microsoft.com/office/officeart/2005/8/layout/chevron1"/>
    <dgm:cxn modelId="{71F1C0EE-6EE3-437F-9BFB-CF4A6017B2AA}" type="presParOf" srcId="{D8CDBCD7-07C7-4209-A2D3-360109A3D4E0}" destId="{FEFC5508-BB6C-4523-BCFB-402E33456BE1}" srcOrd="3" destOrd="0" presId="urn:microsoft.com/office/officeart/2005/8/layout/chevron1"/>
    <dgm:cxn modelId="{7E1483CB-5D74-4361-90A1-9F2C184FF1F3}" type="presParOf" srcId="{D8CDBCD7-07C7-4209-A2D3-360109A3D4E0}" destId="{DC8B4C28-CB3A-4F6E-88E9-B931E6274AE3}" srcOrd="4" destOrd="0" presId="urn:microsoft.com/office/officeart/2005/8/layout/chevron1"/>
    <dgm:cxn modelId="{04E86A18-BEFB-4313-B9D2-7A92C8A3B41F}" type="presParOf" srcId="{D8CDBCD7-07C7-4209-A2D3-360109A3D4E0}" destId="{EBB15BA4-832C-40C9-8C8A-B930F25C547F}" srcOrd="5" destOrd="0" presId="urn:microsoft.com/office/officeart/2005/8/layout/chevron1"/>
    <dgm:cxn modelId="{BB30E23E-6757-4AD2-A4ED-203C75E09247}" type="presParOf" srcId="{D8CDBCD7-07C7-4209-A2D3-360109A3D4E0}" destId="{963C1B72-83DC-48AC-A007-91A038CEF380}" srcOrd="6" destOrd="0" presId="urn:microsoft.com/office/officeart/2005/8/layout/chevron1"/>
    <dgm:cxn modelId="{66C0C512-E1FF-4BF4-AF2C-721E6DFD230A}" type="presParOf" srcId="{D8CDBCD7-07C7-4209-A2D3-360109A3D4E0}" destId="{8993F13C-F87A-41D2-82BD-0A911DEB9375}" srcOrd="7" destOrd="0" presId="urn:microsoft.com/office/officeart/2005/8/layout/chevron1"/>
    <dgm:cxn modelId="{E56D209B-D5A5-4D8F-886E-DEE2BE384816}" type="presParOf" srcId="{D8CDBCD7-07C7-4209-A2D3-360109A3D4E0}" destId="{F72DCDA8-7FF0-48FA-BADB-D2AFBE7D977F}"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48F7F-0170-410C-AE8C-A155DB7B806F}">
      <dsp:nvSpPr>
        <dsp:cNvPr id="0" name=""/>
        <dsp:cNvSpPr/>
      </dsp:nvSpPr>
      <dsp:spPr>
        <a:xfrm>
          <a:off x="2102" y="93141"/>
          <a:ext cx="1871107" cy="74844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K-6</a:t>
          </a:r>
        </a:p>
      </dsp:txBody>
      <dsp:txXfrm>
        <a:off x="376323" y="93141"/>
        <a:ext cx="1122665" cy="748442"/>
      </dsp:txXfrm>
    </dsp:sp>
    <dsp:sp modelId="{DBBAABFF-56AD-4DE9-907C-A8A5621A5D92}">
      <dsp:nvSpPr>
        <dsp:cNvPr id="0" name=""/>
        <dsp:cNvSpPr/>
      </dsp:nvSpPr>
      <dsp:spPr>
        <a:xfrm>
          <a:off x="1686098" y="93141"/>
          <a:ext cx="1871107" cy="748442"/>
        </a:xfrm>
        <a:prstGeom prst="chevron">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Middle School</a:t>
          </a:r>
        </a:p>
      </dsp:txBody>
      <dsp:txXfrm>
        <a:off x="2060319" y="93141"/>
        <a:ext cx="1122665" cy="748442"/>
      </dsp:txXfrm>
    </dsp:sp>
    <dsp:sp modelId="{DC8B4C28-CB3A-4F6E-88E9-B931E6274AE3}">
      <dsp:nvSpPr>
        <dsp:cNvPr id="0" name=""/>
        <dsp:cNvSpPr/>
      </dsp:nvSpPr>
      <dsp:spPr>
        <a:xfrm>
          <a:off x="3370095" y="93141"/>
          <a:ext cx="1871107" cy="74844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High School</a:t>
          </a:r>
        </a:p>
      </dsp:txBody>
      <dsp:txXfrm>
        <a:off x="3744316" y="93141"/>
        <a:ext cx="1122665" cy="748442"/>
      </dsp:txXfrm>
    </dsp:sp>
    <dsp:sp modelId="{963C1B72-83DC-48AC-A007-91A038CEF380}">
      <dsp:nvSpPr>
        <dsp:cNvPr id="0" name=""/>
        <dsp:cNvSpPr/>
      </dsp:nvSpPr>
      <dsp:spPr>
        <a:xfrm>
          <a:off x="5054091" y="93141"/>
          <a:ext cx="1871107" cy="748442"/>
        </a:xfrm>
        <a:prstGeom prst="chevron">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Post-Secondary</a:t>
          </a:r>
        </a:p>
      </dsp:txBody>
      <dsp:txXfrm>
        <a:off x="5428312" y="93141"/>
        <a:ext cx="1122665" cy="748442"/>
      </dsp:txXfrm>
    </dsp:sp>
    <dsp:sp modelId="{F72DCDA8-7FF0-48FA-BADB-D2AFBE7D977F}">
      <dsp:nvSpPr>
        <dsp:cNvPr id="0" name=""/>
        <dsp:cNvSpPr/>
      </dsp:nvSpPr>
      <dsp:spPr>
        <a:xfrm>
          <a:off x="6738088" y="93141"/>
          <a:ext cx="1871107" cy="74844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Lifetime</a:t>
          </a:r>
        </a:p>
      </dsp:txBody>
      <dsp:txXfrm>
        <a:off x="7112309" y="93141"/>
        <a:ext cx="1122665" cy="7484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48DB8881-0F09-4C1A-AEB7-216189107DAA}" type="datetimeFigureOut">
              <a:rPr lang="en-US" smtClean="0"/>
              <a:t>7/20/2023</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6559DB01-78E8-46A3-88D2-E0EE32084071}" type="slidenum">
              <a:rPr lang="en-US" smtClean="0"/>
              <a:t>‹#›</a:t>
            </a:fld>
            <a:endParaRPr lang="en-US"/>
          </a:p>
        </p:txBody>
      </p:sp>
    </p:spTree>
    <p:extLst>
      <p:ext uri="{BB962C8B-B14F-4D97-AF65-F5344CB8AC3E}">
        <p14:creationId xmlns:p14="http://schemas.microsoft.com/office/powerpoint/2010/main" val="1257292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CFF60E1-A717-4BBA-BE8F-B9F5D73B04FA}" type="datetimeFigureOut">
              <a:rPr lang="en-US" smtClean="0"/>
              <a:t>7/20/2023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0F9F90F-A1FA-4C7B-AFB0-903C60E1F4F0}" type="slidenum">
              <a:rPr lang="en-US" smtClean="0"/>
              <a:t>‹#›</a:t>
            </a:fld>
            <a:endParaRPr lang="en-US"/>
          </a:p>
        </p:txBody>
      </p:sp>
    </p:spTree>
    <p:extLst>
      <p:ext uri="{BB962C8B-B14F-4D97-AF65-F5344CB8AC3E}">
        <p14:creationId xmlns:p14="http://schemas.microsoft.com/office/powerpoint/2010/main" val="205783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usinessroundtable.org/policy-perspectives/building-americas-tomorrow-ready-workforce/closing-the-skills-gap"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s3.amazonaws.com/nashvillechamber.com/Talent/2015-workforce-study-executive-summary.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66128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A951BA-9CB6-4A5A-BBD0-839769D02261}" type="slidenum">
              <a:rPr lang="en-US" smtClean="0"/>
              <a:pPr/>
              <a:t>20</a:t>
            </a:fld>
            <a:endParaRPr lang="en-US"/>
          </a:p>
        </p:txBody>
      </p:sp>
    </p:spTree>
    <p:extLst>
      <p:ext uri="{BB962C8B-B14F-4D97-AF65-F5344CB8AC3E}">
        <p14:creationId xmlns:p14="http://schemas.microsoft.com/office/powerpoint/2010/main" val="81676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5DCA3-5F96-4C88-853A-C5EC847DFB25}" type="slidenum">
              <a:rPr lang="en-US" altLang="en-US" smtClean="0">
                <a:latin typeface="Arial" charset="0"/>
              </a:rPr>
              <a:pPr eaLnBrk="1" hangingPunct="1">
                <a:spcBef>
                  <a:spcPct val="0"/>
                </a:spcBef>
              </a:pPr>
              <a:t>22</a:t>
            </a:fld>
            <a:endParaRPr lang="en-US" altLang="en-US">
              <a:latin typeface="Arial" charset="0"/>
            </a:endParaRPr>
          </a:p>
        </p:txBody>
      </p:sp>
      <p:sp>
        <p:nvSpPr>
          <p:cNvPr id="327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Arial" charset="0"/>
              </a:rPr>
              <a:t>Confidential</a:t>
            </a:r>
          </a:p>
        </p:txBody>
      </p:sp>
    </p:spTree>
    <p:extLst>
      <p:ext uri="{BB962C8B-B14F-4D97-AF65-F5344CB8AC3E}">
        <p14:creationId xmlns:p14="http://schemas.microsoft.com/office/powerpoint/2010/main" val="229797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2800" b="1"/>
              <a:t>By Careers:</a:t>
            </a:r>
          </a:p>
          <a:p>
            <a:pPr lvl="1"/>
            <a:r>
              <a:rPr lang="en-US"/>
              <a:t>CNC Operator/Machinist</a:t>
            </a:r>
          </a:p>
          <a:p>
            <a:pPr lvl="1"/>
            <a:r>
              <a:rPr lang="en-US"/>
              <a:t>Computer Programmer</a:t>
            </a:r>
          </a:p>
          <a:p>
            <a:pPr lvl="1"/>
            <a:r>
              <a:rPr lang="en-US"/>
              <a:t>Database Administrator</a:t>
            </a:r>
          </a:p>
          <a:p>
            <a:pPr lvl="1"/>
            <a:r>
              <a:rPr lang="en-US"/>
              <a:t>Data Scientist</a:t>
            </a:r>
          </a:p>
          <a:p>
            <a:pPr lvl="1"/>
            <a:r>
              <a:rPr lang="en-US"/>
              <a:t>Electrician</a:t>
            </a:r>
          </a:p>
          <a:p>
            <a:pPr lvl="1"/>
            <a:r>
              <a:rPr lang="en-US"/>
              <a:t>Farmer / Rancher</a:t>
            </a:r>
          </a:p>
          <a:p>
            <a:pPr lvl="1"/>
            <a:r>
              <a:rPr lang="en-US"/>
              <a:t>Financial Analyst</a:t>
            </a:r>
          </a:p>
          <a:p>
            <a:pPr lvl="1"/>
            <a:r>
              <a:rPr lang="en-US"/>
              <a:t>Industrial Maintenance</a:t>
            </a:r>
          </a:p>
          <a:p>
            <a:pPr lvl="1"/>
            <a:r>
              <a:rPr lang="en-US"/>
              <a:t>Info Security Analyst</a:t>
            </a:r>
          </a:p>
          <a:p>
            <a:pPr lvl="1"/>
            <a:r>
              <a:rPr lang="en-US"/>
              <a:t>Marketing Manager</a:t>
            </a:r>
          </a:p>
          <a:p>
            <a:pPr lvl="1"/>
            <a:r>
              <a:rPr lang="en-US"/>
              <a:t>Nursing</a:t>
            </a:r>
          </a:p>
          <a:p>
            <a:pPr lvl="1"/>
            <a:r>
              <a:rPr lang="en-US"/>
              <a:t>Production Manager</a:t>
            </a:r>
          </a:p>
          <a:p>
            <a:pPr lvl="1"/>
            <a:r>
              <a:rPr lang="en-US"/>
              <a:t>Supply Chain Analyst</a:t>
            </a:r>
          </a:p>
          <a:p>
            <a:pPr lvl="1"/>
            <a:r>
              <a:rPr lang="en-US"/>
              <a:t>Truck Driver</a:t>
            </a:r>
          </a:p>
          <a:p>
            <a:pPr lvl="1"/>
            <a:r>
              <a:rPr lang="en-US"/>
              <a:t>Welder</a:t>
            </a:r>
            <a:endParaRPr lang="en-US">
              <a:hlinkClick r:id="rId3"/>
            </a:endParaRPr>
          </a:p>
          <a:p>
            <a:endParaRPr lang="en-US">
              <a:hlinkClick r:id="rId3"/>
            </a:endParaRPr>
          </a:p>
          <a:p>
            <a:endParaRPr lang="en-US">
              <a:hlinkClick r:id="rId3"/>
            </a:endParaRPr>
          </a:p>
          <a:p>
            <a:r>
              <a:rPr lang="en-US">
                <a:hlinkClick r:id="rId3"/>
              </a:rPr>
              <a:t>https://www.businessroundtable.org/policy-perspectives/building-americas-tomorrow-ready-workforce/closing-the-skills-gap</a:t>
            </a:r>
            <a:endParaRPr lang="en-US"/>
          </a:p>
          <a:p>
            <a:endParaRPr lang="en-US"/>
          </a:p>
          <a:p>
            <a:r>
              <a:rPr lang="en-US">
                <a:hlinkClick r:id="rId4"/>
              </a:rPr>
              <a:t>https://s3.amazonaws.com/nashvillechamber.com/Talent/2015-workforce-study-executive-summary.pdf</a:t>
            </a:r>
            <a:endParaRPr lang="en-US"/>
          </a:p>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23</a:t>
            </a:fld>
            <a:endParaRPr lang="en-US"/>
          </a:p>
        </p:txBody>
      </p:sp>
    </p:spTree>
    <p:extLst>
      <p:ext uri="{BB962C8B-B14F-4D97-AF65-F5344CB8AC3E}">
        <p14:creationId xmlns:p14="http://schemas.microsoft.com/office/powerpoint/2010/main" val="226699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24</a:t>
            </a:fld>
            <a:endParaRPr lang="en-US"/>
          </a:p>
        </p:txBody>
      </p:sp>
    </p:spTree>
    <p:extLst>
      <p:ext uri="{BB962C8B-B14F-4D97-AF65-F5344CB8AC3E}">
        <p14:creationId xmlns:p14="http://schemas.microsoft.com/office/powerpoint/2010/main" val="124647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t>25</a:t>
            </a:fld>
            <a:endParaRPr lang="en-US"/>
          </a:p>
        </p:txBody>
      </p:sp>
    </p:spTree>
    <p:extLst>
      <p:ext uri="{BB962C8B-B14F-4D97-AF65-F5344CB8AC3E}">
        <p14:creationId xmlns:p14="http://schemas.microsoft.com/office/powerpoint/2010/main" val="135015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26</a:t>
            </a:fld>
            <a:endParaRPr lang="en-US"/>
          </a:p>
        </p:txBody>
      </p:sp>
    </p:spTree>
    <p:extLst>
      <p:ext uri="{BB962C8B-B14F-4D97-AF65-F5344CB8AC3E}">
        <p14:creationId xmlns:p14="http://schemas.microsoft.com/office/powerpoint/2010/main" val="3865619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27</a:t>
            </a:fld>
            <a:endParaRPr lang="en-US"/>
          </a:p>
        </p:txBody>
      </p:sp>
    </p:spTree>
    <p:extLst>
      <p:ext uri="{BB962C8B-B14F-4D97-AF65-F5344CB8AC3E}">
        <p14:creationId xmlns:p14="http://schemas.microsoft.com/office/powerpoint/2010/main" val="3992929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30</a:t>
            </a:fld>
            <a:endParaRPr lang="en-US"/>
          </a:p>
        </p:txBody>
      </p:sp>
    </p:spTree>
    <p:extLst>
      <p:ext uri="{BB962C8B-B14F-4D97-AF65-F5344CB8AC3E}">
        <p14:creationId xmlns:p14="http://schemas.microsoft.com/office/powerpoint/2010/main" val="179901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31</a:t>
            </a:fld>
            <a:endParaRPr lang="en-US"/>
          </a:p>
        </p:txBody>
      </p:sp>
    </p:spTree>
    <p:extLst>
      <p:ext uri="{BB962C8B-B14F-4D97-AF65-F5344CB8AC3E}">
        <p14:creationId xmlns:p14="http://schemas.microsoft.com/office/powerpoint/2010/main" val="352547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5DCA3-5F96-4C88-853A-C5EC847DFB25}" type="slidenum">
              <a:rPr lang="en-US" altLang="en-US" smtClean="0">
                <a:latin typeface="Arial" charset="0"/>
              </a:rPr>
              <a:pPr eaLnBrk="1" hangingPunct="1">
                <a:spcBef>
                  <a:spcPct val="0"/>
                </a:spcBef>
              </a:pPr>
              <a:t>32</a:t>
            </a:fld>
            <a:endParaRPr lang="en-US" altLang="en-US">
              <a:latin typeface="Arial" charset="0"/>
            </a:endParaRPr>
          </a:p>
        </p:txBody>
      </p:sp>
      <p:sp>
        <p:nvSpPr>
          <p:cNvPr id="327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Arial" charset="0"/>
              </a:rPr>
              <a:t>Confidential</a:t>
            </a:r>
          </a:p>
        </p:txBody>
      </p:sp>
    </p:spTree>
    <p:extLst>
      <p:ext uri="{BB962C8B-B14F-4D97-AF65-F5344CB8AC3E}">
        <p14:creationId xmlns:p14="http://schemas.microsoft.com/office/powerpoint/2010/main" val="186729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79C06356-C098-BF48-9A70-1478C1675050}" type="slidenum">
              <a:rPr lang="en-US" smtClean="0"/>
              <a:t>2</a:t>
            </a:fld>
            <a:endParaRPr lang="en-US" dirty="0"/>
          </a:p>
        </p:txBody>
      </p:sp>
    </p:spTree>
    <p:extLst>
      <p:ext uri="{BB962C8B-B14F-4D97-AF65-F5344CB8AC3E}">
        <p14:creationId xmlns:p14="http://schemas.microsoft.com/office/powerpoint/2010/main" val="342016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5DCA3-5F96-4C88-853A-C5EC847DFB25}" type="slidenum">
              <a:rPr lang="en-US" altLang="en-US" smtClean="0">
                <a:latin typeface="Arial" charset="0"/>
              </a:rPr>
              <a:pPr eaLnBrk="1" hangingPunct="1">
                <a:spcBef>
                  <a:spcPct val="0"/>
                </a:spcBef>
              </a:pPr>
              <a:t>33</a:t>
            </a:fld>
            <a:endParaRPr lang="en-US" altLang="en-US">
              <a:latin typeface="Arial" charset="0"/>
            </a:endParaRPr>
          </a:p>
        </p:txBody>
      </p:sp>
      <p:sp>
        <p:nvSpPr>
          <p:cNvPr id="327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Arial" charset="0"/>
              </a:rPr>
              <a:t>Confidential</a:t>
            </a:r>
          </a:p>
        </p:txBody>
      </p:sp>
    </p:spTree>
    <p:extLst>
      <p:ext uri="{BB962C8B-B14F-4D97-AF65-F5344CB8AC3E}">
        <p14:creationId xmlns:p14="http://schemas.microsoft.com/office/powerpoint/2010/main" val="414946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34</a:t>
            </a:fld>
            <a:endParaRPr lang="en-US"/>
          </a:p>
        </p:txBody>
      </p:sp>
    </p:spTree>
    <p:extLst>
      <p:ext uri="{BB962C8B-B14F-4D97-AF65-F5344CB8AC3E}">
        <p14:creationId xmlns:p14="http://schemas.microsoft.com/office/powerpoint/2010/main" val="2924019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35</a:t>
            </a:fld>
            <a:endParaRPr lang="en-US"/>
          </a:p>
        </p:txBody>
      </p:sp>
    </p:spTree>
    <p:extLst>
      <p:ext uri="{BB962C8B-B14F-4D97-AF65-F5344CB8AC3E}">
        <p14:creationId xmlns:p14="http://schemas.microsoft.com/office/powerpoint/2010/main" val="251233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36</a:t>
            </a:fld>
            <a:endParaRPr lang="en-US"/>
          </a:p>
        </p:txBody>
      </p:sp>
    </p:spTree>
    <p:extLst>
      <p:ext uri="{BB962C8B-B14F-4D97-AF65-F5344CB8AC3E}">
        <p14:creationId xmlns:p14="http://schemas.microsoft.com/office/powerpoint/2010/main" val="729659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37</a:t>
            </a:fld>
            <a:endParaRPr lang="en-US"/>
          </a:p>
        </p:txBody>
      </p:sp>
    </p:spTree>
    <p:extLst>
      <p:ext uri="{BB962C8B-B14F-4D97-AF65-F5344CB8AC3E}">
        <p14:creationId xmlns:p14="http://schemas.microsoft.com/office/powerpoint/2010/main" val="289192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38</a:t>
            </a:fld>
            <a:endParaRPr lang="en-US"/>
          </a:p>
        </p:txBody>
      </p:sp>
    </p:spTree>
    <p:extLst>
      <p:ext uri="{BB962C8B-B14F-4D97-AF65-F5344CB8AC3E}">
        <p14:creationId xmlns:p14="http://schemas.microsoft.com/office/powerpoint/2010/main" val="3340939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39</a:t>
            </a:fld>
            <a:endParaRPr lang="en-US"/>
          </a:p>
        </p:txBody>
      </p:sp>
    </p:spTree>
    <p:extLst>
      <p:ext uri="{BB962C8B-B14F-4D97-AF65-F5344CB8AC3E}">
        <p14:creationId xmlns:p14="http://schemas.microsoft.com/office/powerpoint/2010/main" val="166099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67617A-DEC5-4658-AF07-B5FA8434B4D6}" type="slidenum">
              <a:rPr lang="en-US" smtClean="0"/>
              <a:pPr/>
              <a:t>40</a:t>
            </a:fld>
            <a:endParaRPr lang="en-US"/>
          </a:p>
        </p:txBody>
      </p:sp>
    </p:spTree>
    <p:extLst>
      <p:ext uri="{BB962C8B-B14F-4D97-AF65-F5344CB8AC3E}">
        <p14:creationId xmlns:p14="http://schemas.microsoft.com/office/powerpoint/2010/main" val="1298331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41</a:t>
            </a:fld>
            <a:endParaRPr lang="en-US"/>
          </a:p>
        </p:txBody>
      </p:sp>
    </p:spTree>
    <p:extLst>
      <p:ext uri="{BB962C8B-B14F-4D97-AF65-F5344CB8AC3E}">
        <p14:creationId xmlns:p14="http://schemas.microsoft.com/office/powerpoint/2010/main" val="1062525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42</a:t>
            </a:fld>
            <a:endParaRPr lang="en-US"/>
          </a:p>
        </p:txBody>
      </p:sp>
    </p:spTree>
    <p:extLst>
      <p:ext uri="{BB962C8B-B14F-4D97-AF65-F5344CB8AC3E}">
        <p14:creationId xmlns:p14="http://schemas.microsoft.com/office/powerpoint/2010/main" val="175851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624978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43</a:t>
            </a:fld>
            <a:endParaRPr lang="en-US"/>
          </a:p>
        </p:txBody>
      </p:sp>
    </p:spTree>
    <p:extLst>
      <p:ext uri="{BB962C8B-B14F-4D97-AF65-F5344CB8AC3E}">
        <p14:creationId xmlns:p14="http://schemas.microsoft.com/office/powerpoint/2010/main" val="312937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44</a:t>
            </a:fld>
            <a:endParaRPr lang="en-US"/>
          </a:p>
        </p:txBody>
      </p:sp>
    </p:spTree>
    <p:extLst>
      <p:ext uri="{BB962C8B-B14F-4D97-AF65-F5344CB8AC3E}">
        <p14:creationId xmlns:p14="http://schemas.microsoft.com/office/powerpoint/2010/main" val="3858488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79C06356-C098-BF48-9A70-1478C1675050}" type="slidenum">
              <a:rPr lang="en-US" smtClean="0"/>
              <a:t>45</a:t>
            </a:fld>
            <a:endParaRPr lang="en-US" dirty="0"/>
          </a:p>
        </p:txBody>
      </p:sp>
    </p:spTree>
    <p:extLst>
      <p:ext uri="{BB962C8B-B14F-4D97-AF65-F5344CB8AC3E}">
        <p14:creationId xmlns:p14="http://schemas.microsoft.com/office/powerpoint/2010/main" val="4038793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5DCA3-5F96-4C88-853A-C5EC847DFB25}" type="slidenum">
              <a:rPr lang="en-US" altLang="en-US" smtClean="0">
                <a:latin typeface="Arial" charset="0"/>
              </a:rPr>
              <a:pPr eaLnBrk="1" hangingPunct="1">
                <a:spcBef>
                  <a:spcPct val="0"/>
                </a:spcBef>
              </a:pPr>
              <a:t>46</a:t>
            </a:fld>
            <a:endParaRPr lang="en-US" altLang="en-US">
              <a:latin typeface="Arial" charset="0"/>
            </a:endParaRPr>
          </a:p>
        </p:txBody>
      </p:sp>
      <p:sp>
        <p:nvSpPr>
          <p:cNvPr id="327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Arial" charset="0"/>
              </a:rPr>
              <a:t>Confidential</a:t>
            </a:r>
          </a:p>
        </p:txBody>
      </p:sp>
    </p:spTree>
    <p:extLst>
      <p:ext uri="{BB962C8B-B14F-4D97-AF65-F5344CB8AC3E}">
        <p14:creationId xmlns:p14="http://schemas.microsoft.com/office/powerpoint/2010/main" val="390268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5DCA3-5F96-4C88-853A-C5EC847DFB25}" type="slidenum">
              <a:rPr lang="en-US" altLang="en-US" smtClean="0">
                <a:latin typeface="Arial" charset="0"/>
              </a:rPr>
              <a:pPr eaLnBrk="1" hangingPunct="1">
                <a:spcBef>
                  <a:spcPct val="0"/>
                </a:spcBef>
              </a:pPr>
              <a:t>47</a:t>
            </a:fld>
            <a:endParaRPr lang="en-US" altLang="en-US">
              <a:latin typeface="Arial" charset="0"/>
            </a:endParaRPr>
          </a:p>
        </p:txBody>
      </p:sp>
      <p:sp>
        <p:nvSpPr>
          <p:cNvPr id="327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8329" indent="-295511" eaLnBrk="0" hangingPunct="0">
              <a:spcBef>
                <a:spcPct val="30000"/>
              </a:spcBef>
              <a:defRPr sz="1200">
                <a:solidFill>
                  <a:schemeClr val="tx1"/>
                </a:solidFill>
                <a:latin typeface="Calibri" pitchFamily="34" charset="0"/>
              </a:defRPr>
            </a:lvl2pPr>
            <a:lvl3pPr marL="1182046" indent="-236409" eaLnBrk="0" hangingPunct="0">
              <a:spcBef>
                <a:spcPct val="30000"/>
              </a:spcBef>
              <a:defRPr sz="1200">
                <a:solidFill>
                  <a:schemeClr val="tx1"/>
                </a:solidFill>
                <a:latin typeface="Calibri" pitchFamily="34" charset="0"/>
              </a:defRPr>
            </a:lvl3pPr>
            <a:lvl4pPr marL="1654863" indent="-236409" eaLnBrk="0" hangingPunct="0">
              <a:spcBef>
                <a:spcPct val="30000"/>
              </a:spcBef>
              <a:defRPr sz="1200">
                <a:solidFill>
                  <a:schemeClr val="tx1"/>
                </a:solidFill>
                <a:latin typeface="Calibri" pitchFamily="34" charset="0"/>
              </a:defRPr>
            </a:lvl4pPr>
            <a:lvl5pPr marL="2127682" indent="-236409" eaLnBrk="0" hangingPunct="0">
              <a:spcBef>
                <a:spcPct val="30000"/>
              </a:spcBef>
              <a:defRPr sz="1200">
                <a:solidFill>
                  <a:schemeClr val="tx1"/>
                </a:solidFill>
                <a:latin typeface="Calibri" pitchFamily="34" charset="0"/>
              </a:defRPr>
            </a:lvl5pPr>
            <a:lvl6pPr marL="2600499" indent="-236409" eaLnBrk="0" fontAlgn="base" hangingPunct="0">
              <a:spcBef>
                <a:spcPct val="30000"/>
              </a:spcBef>
              <a:spcAft>
                <a:spcPct val="0"/>
              </a:spcAft>
              <a:defRPr sz="1200">
                <a:solidFill>
                  <a:schemeClr val="tx1"/>
                </a:solidFill>
                <a:latin typeface="Calibri" pitchFamily="34" charset="0"/>
              </a:defRPr>
            </a:lvl6pPr>
            <a:lvl7pPr marL="3073318" indent="-236409" eaLnBrk="0" fontAlgn="base" hangingPunct="0">
              <a:spcBef>
                <a:spcPct val="30000"/>
              </a:spcBef>
              <a:spcAft>
                <a:spcPct val="0"/>
              </a:spcAft>
              <a:defRPr sz="1200">
                <a:solidFill>
                  <a:schemeClr val="tx1"/>
                </a:solidFill>
                <a:latin typeface="Calibri" pitchFamily="34" charset="0"/>
              </a:defRPr>
            </a:lvl7pPr>
            <a:lvl8pPr marL="3546136" indent="-236409" eaLnBrk="0" fontAlgn="base" hangingPunct="0">
              <a:spcBef>
                <a:spcPct val="30000"/>
              </a:spcBef>
              <a:spcAft>
                <a:spcPct val="0"/>
              </a:spcAft>
              <a:defRPr sz="1200">
                <a:solidFill>
                  <a:schemeClr val="tx1"/>
                </a:solidFill>
                <a:latin typeface="Calibri" pitchFamily="34" charset="0"/>
              </a:defRPr>
            </a:lvl8pPr>
            <a:lvl9pPr marL="4018953" indent="-23640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Arial" charset="0"/>
              </a:rPr>
              <a:t>Confidential</a:t>
            </a:r>
          </a:p>
        </p:txBody>
      </p:sp>
    </p:spTree>
    <p:extLst>
      <p:ext uri="{BB962C8B-B14F-4D97-AF65-F5344CB8AC3E}">
        <p14:creationId xmlns:p14="http://schemas.microsoft.com/office/powerpoint/2010/main" val="238849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67617A-DEC5-4658-AF07-B5FA8434B4D6}" type="slidenum">
              <a:rPr lang="en-US" smtClean="0"/>
              <a:pPr/>
              <a:t>4</a:t>
            </a:fld>
            <a:endParaRPr lang="en-US"/>
          </a:p>
        </p:txBody>
      </p:sp>
    </p:spTree>
    <p:extLst>
      <p:ext uri="{BB962C8B-B14F-4D97-AF65-F5344CB8AC3E}">
        <p14:creationId xmlns:p14="http://schemas.microsoft.com/office/powerpoint/2010/main" val="40334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10"/>
          </p:nvPr>
        </p:nvSpPr>
        <p:spPr/>
        <p:txBody>
          <a:bodyPr/>
          <a:lstStyle/>
          <a:p>
            <a:fld id="{79C06356-C098-BF48-9A70-1478C1675050}" type="slidenum">
              <a:rPr lang="en-US" smtClean="0"/>
              <a:t>5</a:t>
            </a:fld>
            <a:endParaRPr lang="en-US"/>
          </a:p>
        </p:txBody>
      </p:sp>
    </p:spTree>
    <p:extLst>
      <p:ext uri="{BB962C8B-B14F-4D97-AF65-F5344CB8AC3E}">
        <p14:creationId xmlns:p14="http://schemas.microsoft.com/office/powerpoint/2010/main" val="176009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79C06356-C098-BF48-9A70-1478C1675050}" type="slidenum">
              <a:rPr lang="en-US" smtClean="0"/>
              <a:t>6</a:t>
            </a:fld>
            <a:endParaRPr lang="en-US" dirty="0"/>
          </a:p>
        </p:txBody>
      </p:sp>
    </p:spTree>
    <p:extLst>
      <p:ext uri="{BB962C8B-B14F-4D97-AF65-F5344CB8AC3E}">
        <p14:creationId xmlns:p14="http://schemas.microsoft.com/office/powerpoint/2010/main" val="238116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835" y="3461534"/>
            <a:ext cx="8993474" cy="3278697"/>
          </a:xfrm>
        </p:spPr>
        <p:txBody>
          <a:bodyPr/>
          <a:lstStyle/>
          <a:p>
            <a:endParaRPr lang="en-US" sz="370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F584F-3516-4236-ADE4-606FC791CC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69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Arkansas Requested an Intro to Coding course</a:t>
            </a:r>
          </a:p>
        </p:txBody>
      </p:sp>
      <p:sp>
        <p:nvSpPr>
          <p:cNvPr id="4" name="Slide Number Placeholder 3"/>
          <p:cNvSpPr>
            <a:spLocks noGrp="1"/>
          </p:cNvSpPr>
          <p:nvPr>
            <p:ph type="sldNum" sz="quarter" idx="5"/>
          </p:nvPr>
        </p:nvSpPr>
        <p:spPr/>
        <p:txBody>
          <a:bodyPr/>
          <a:lstStyle/>
          <a:p>
            <a:fld id="{50F9F90F-A1FA-4C7B-AFB0-903C60E1F4F0}" type="slidenum">
              <a:rPr lang="en-US" smtClean="0"/>
              <a:t>18</a:t>
            </a:fld>
            <a:endParaRPr lang="en-US"/>
          </a:p>
        </p:txBody>
      </p:sp>
    </p:spTree>
    <p:extLst>
      <p:ext uri="{BB962C8B-B14F-4D97-AF65-F5344CB8AC3E}">
        <p14:creationId xmlns:p14="http://schemas.microsoft.com/office/powerpoint/2010/main" val="350908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A951BA-9CB6-4A5A-BBD0-839769D02261}" type="slidenum">
              <a:rPr lang="en-US" smtClean="0"/>
              <a:pPr/>
              <a:t>19</a:t>
            </a:fld>
            <a:endParaRPr lang="en-US"/>
          </a:p>
        </p:txBody>
      </p:sp>
    </p:spTree>
    <p:extLst>
      <p:ext uri="{BB962C8B-B14F-4D97-AF65-F5344CB8AC3E}">
        <p14:creationId xmlns:p14="http://schemas.microsoft.com/office/powerpoint/2010/main" val="260263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E698-38AC-4213-A107-61F4FA1DA579}"/>
              </a:ext>
            </a:extLst>
          </p:cNvPr>
          <p:cNvSpPr>
            <a:spLocks noGrp="1"/>
          </p:cNvSpPr>
          <p:nvPr>
            <p:ph type="ctrTitle"/>
          </p:nvPr>
        </p:nvSpPr>
        <p:spPr>
          <a:xfrm>
            <a:off x="1524000" y="1122363"/>
            <a:ext cx="9144000" cy="2387600"/>
          </a:xfrm>
        </p:spPr>
        <p:txBody>
          <a:bodyPr anchor="b"/>
          <a:lstStyle>
            <a:lvl1pPr algn="ctr">
              <a:defRPr sz="6000">
                <a:solidFill>
                  <a:schemeClr val="tx1">
                    <a:lumMod val="75000"/>
                    <a:lumOff val="25000"/>
                  </a:schemeClr>
                </a:solidFill>
                <a:latin typeface="Myriad Pro"/>
              </a:defRPr>
            </a:lvl1pPr>
          </a:lstStyle>
          <a:p>
            <a:r>
              <a:rPr lang="en-US"/>
              <a:t>Click to edit Master title style</a:t>
            </a:r>
          </a:p>
        </p:txBody>
      </p:sp>
      <p:sp>
        <p:nvSpPr>
          <p:cNvPr id="3" name="Subtitle 2">
            <a:extLst>
              <a:ext uri="{FF2B5EF4-FFF2-40B4-BE49-F238E27FC236}">
                <a16:creationId xmlns:a16="http://schemas.microsoft.com/office/drawing/2014/main" id="{76132580-A42A-4E81-A9CA-6A119261A07A}"/>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Myriad Pro" panose="020B050303040302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416656AF-A3ED-40AB-87DC-C471608C900A}"/>
              </a:ext>
            </a:extLst>
          </p:cNvPr>
          <p:cNvSpPr txBox="1"/>
          <p:nvPr userDrawn="1"/>
        </p:nvSpPr>
        <p:spPr>
          <a:xfrm>
            <a:off x="-1227910" y="-1097280"/>
            <a:ext cx="1227909" cy="4271553"/>
          </a:xfrm>
          <a:prstGeom prst="rect">
            <a:avLst/>
          </a:prstGeom>
          <a:solidFill>
            <a:schemeClr val="bg2"/>
          </a:solidFill>
        </p:spPr>
        <p:txBody>
          <a:bodyPr wrap="square" rtlCol="0">
            <a:spAutoFit/>
          </a:bodyPr>
          <a:lstStyle/>
          <a:p>
            <a:endParaRPr lang="en-US"/>
          </a:p>
        </p:txBody>
      </p:sp>
    </p:spTree>
    <p:extLst>
      <p:ext uri="{BB962C8B-B14F-4D97-AF65-F5344CB8AC3E}">
        <p14:creationId xmlns:p14="http://schemas.microsoft.com/office/powerpoint/2010/main" val="238946423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A0A4-027D-41A3-AF5E-8221F81562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86D4B-D358-4011-84A3-1D3C5FCFC1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AF246-6E8A-46FC-A203-C8DC5FE61657}"/>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5" name="Footer Placeholder 4">
            <a:extLst>
              <a:ext uri="{FF2B5EF4-FFF2-40B4-BE49-F238E27FC236}">
                <a16:creationId xmlns:a16="http://schemas.microsoft.com/office/drawing/2014/main" id="{4195A9A1-DCDB-4038-AE26-1B9D451C2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BB4A4-5BB4-4DC7-93A3-DD0E57D6A799}"/>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273560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458473-5561-41D6-835E-D79D22BD90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FAC1E-5039-428A-BAA2-ED15D6B324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78A59-42D4-4682-8752-4BDDC2C0F071}"/>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5" name="Footer Placeholder 4">
            <a:extLst>
              <a:ext uri="{FF2B5EF4-FFF2-40B4-BE49-F238E27FC236}">
                <a16:creationId xmlns:a16="http://schemas.microsoft.com/office/drawing/2014/main" id="{896966EF-74BA-4EEA-9FBC-565FFAF8D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BD541-37D3-4662-A49E-D7681C750F38}"/>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380538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8798" y="136525"/>
            <a:ext cx="10515600" cy="1325563"/>
          </a:xfrm>
        </p:spPr>
        <p:txBody>
          <a:bodyPr>
            <a:normAutofit/>
          </a:bodyPr>
          <a:lstStyle>
            <a:lvl1pPr>
              <a:defRPr sz="3200">
                <a:latin typeface="Myriad Pro" panose="020B0503030403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9332619" y="6356350"/>
            <a:ext cx="2743200" cy="365125"/>
          </a:xfrm>
        </p:spPr>
        <p:txBody>
          <a:bodyPr/>
          <a:lstStyle>
            <a:lvl1pPr>
              <a:defRPr>
                <a:solidFill>
                  <a:schemeClr val="tx1">
                    <a:lumMod val="75000"/>
                    <a:lumOff val="25000"/>
                  </a:schemeClr>
                </a:solidFill>
                <a:latin typeface="Myriad Pro" panose="020B0503030403020204" pitchFamily="34" charset="0"/>
              </a:defRPr>
            </a:lvl1pPr>
          </a:lstStyle>
          <a:p>
            <a:fld id="{A28F3048-2432-4A98-8169-25A873A9DB3D}" type="slidenum">
              <a:rPr lang="en-US" smtClean="0"/>
              <a:pPr/>
              <a:t>‹#›</a:t>
            </a:fld>
            <a:endParaRPr lang="en-US"/>
          </a:p>
        </p:txBody>
      </p:sp>
      <p:sp>
        <p:nvSpPr>
          <p:cNvPr id="7" name="Rectangle 6">
            <a:extLst>
              <a:ext uri="{FF2B5EF4-FFF2-40B4-BE49-F238E27FC236}">
                <a16:creationId xmlns:a16="http://schemas.microsoft.com/office/drawing/2014/main" id="{8DC55A25-639D-4685-9317-E250652A039D}"/>
              </a:ext>
            </a:extLst>
          </p:cNvPr>
          <p:cNvSpPr/>
          <p:nvPr userDrawn="1"/>
        </p:nvSpPr>
        <p:spPr>
          <a:xfrm flipV="1">
            <a:off x="2761" y="1082950"/>
            <a:ext cx="11373245" cy="525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76F095-837B-4C99-8C6C-51E0C03B31CC}"/>
              </a:ext>
            </a:extLst>
          </p:cNvPr>
          <p:cNvGrpSpPr/>
          <p:nvPr userDrawn="1"/>
        </p:nvGrpSpPr>
        <p:grpSpPr>
          <a:xfrm>
            <a:off x="11492635" y="735550"/>
            <a:ext cx="419753" cy="681145"/>
            <a:chOff x="6724355" y="1971451"/>
            <a:chExt cx="1645921" cy="2670887"/>
          </a:xfrm>
        </p:grpSpPr>
        <p:pic>
          <p:nvPicPr>
            <p:cNvPr id="4" name="Picture 3">
              <a:extLst>
                <a:ext uri="{FF2B5EF4-FFF2-40B4-BE49-F238E27FC236}">
                  <a16:creationId xmlns:a16="http://schemas.microsoft.com/office/drawing/2014/main" id="{F398EA5C-9A9B-4185-957C-8B6C14B69A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973" t="12954" r="15451" b="19160"/>
            <a:stretch/>
          </p:blipFill>
          <p:spPr>
            <a:xfrm>
              <a:off x="6752491" y="1971451"/>
              <a:ext cx="1617785" cy="2670887"/>
            </a:xfrm>
            <a:prstGeom prst="rect">
              <a:avLst/>
            </a:prstGeom>
          </p:spPr>
        </p:pic>
        <p:sp>
          <p:nvSpPr>
            <p:cNvPr id="5" name="Rectangle 4">
              <a:extLst>
                <a:ext uri="{FF2B5EF4-FFF2-40B4-BE49-F238E27FC236}">
                  <a16:creationId xmlns:a16="http://schemas.microsoft.com/office/drawing/2014/main" id="{1DBA9238-D92C-4A39-884A-DB12B4A067E3}"/>
                </a:ext>
              </a:extLst>
            </p:cNvPr>
            <p:cNvSpPr/>
            <p:nvPr userDrawn="1"/>
          </p:nvSpPr>
          <p:spPr>
            <a:xfrm>
              <a:off x="6724355" y="2757268"/>
              <a:ext cx="239152" cy="1885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1288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8798" y="136525"/>
            <a:ext cx="10515600" cy="1325563"/>
          </a:xfrm>
        </p:spPr>
        <p:txBody>
          <a:bodyPr>
            <a:normAutofit/>
          </a:bodyPr>
          <a:lstStyle>
            <a:lvl1pPr>
              <a:defRPr sz="3200">
                <a:latin typeface="Myriad Pro" panose="020B0503030403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9332619" y="6356350"/>
            <a:ext cx="2743200" cy="365125"/>
          </a:xfrm>
        </p:spPr>
        <p:txBody>
          <a:bodyPr/>
          <a:lstStyle>
            <a:lvl1pPr>
              <a:defRPr>
                <a:solidFill>
                  <a:schemeClr val="tx1">
                    <a:lumMod val="75000"/>
                    <a:lumOff val="25000"/>
                  </a:schemeClr>
                </a:solidFill>
                <a:latin typeface="Myriad Pro" panose="020B0503030403020204" pitchFamily="34" charset="0"/>
              </a:defRPr>
            </a:lvl1pPr>
          </a:lstStyle>
          <a:p>
            <a:fld id="{A28F3048-2432-4A98-8169-25A873A9DB3D}" type="slidenum">
              <a:rPr lang="en-US" smtClean="0"/>
              <a:pPr/>
              <a:t>‹#›</a:t>
            </a:fld>
            <a:endParaRPr lang="en-US"/>
          </a:p>
        </p:txBody>
      </p:sp>
      <p:sp>
        <p:nvSpPr>
          <p:cNvPr id="7" name="Rectangle 6">
            <a:extLst>
              <a:ext uri="{FF2B5EF4-FFF2-40B4-BE49-F238E27FC236}">
                <a16:creationId xmlns:a16="http://schemas.microsoft.com/office/drawing/2014/main" id="{8DC55A25-639D-4685-9317-E250652A039D}"/>
              </a:ext>
            </a:extLst>
          </p:cNvPr>
          <p:cNvSpPr/>
          <p:nvPr userDrawn="1"/>
        </p:nvSpPr>
        <p:spPr>
          <a:xfrm flipV="1">
            <a:off x="-40198" y="1070676"/>
            <a:ext cx="11373245" cy="525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B833392-3F92-40B3-8C97-AC7AE1711C35}"/>
              </a:ext>
            </a:extLst>
          </p:cNvPr>
          <p:cNvGrpSpPr/>
          <p:nvPr userDrawn="1"/>
        </p:nvGrpSpPr>
        <p:grpSpPr>
          <a:xfrm>
            <a:off x="11373245" y="1141852"/>
            <a:ext cx="615554" cy="603503"/>
            <a:chOff x="609599" y="954677"/>
            <a:chExt cx="2057401" cy="2017123"/>
          </a:xfrm>
        </p:grpSpPr>
        <p:pic>
          <p:nvPicPr>
            <p:cNvPr id="9" name="Picture 8">
              <a:extLst>
                <a:ext uri="{FF2B5EF4-FFF2-40B4-BE49-F238E27FC236}">
                  <a16:creationId xmlns:a16="http://schemas.microsoft.com/office/drawing/2014/main" id="{73B8DEEB-22C2-4132-98DE-0A3C307055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9" y="954677"/>
              <a:ext cx="1905001" cy="1929287"/>
            </a:xfrm>
            <a:prstGeom prst="rect">
              <a:avLst/>
            </a:prstGeom>
          </p:spPr>
        </p:pic>
        <p:sp>
          <p:nvSpPr>
            <p:cNvPr id="10" name="Rectangle 9">
              <a:extLst>
                <a:ext uri="{FF2B5EF4-FFF2-40B4-BE49-F238E27FC236}">
                  <a16:creationId xmlns:a16="http://schemas.microsoft.com/office/drawing/2014/main" id="{0352B937-7D6F-402F-844A-CC2E6472575C}"/>
                </a:ext>
              </a:extLst>
            </p:cNvPr>
            <p:cNvSpPr/>
            <p:nvPr/>
          </p:nvSpPr>
          <p:spPr>
            <a:xfrm>
              <a:off x="1143000" y="24384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03EF54D-6227-4D6B-9FB3-D060F01E1677}"/>
              </a:ext>
            </a:extLst>
          </p:cNvPr>
          <p:cNvGrpSpPr/>
          <p:nvPr userDrawn="1"/>
        </p:nvGrpSpPr>
        <p:grpSpPr>
          <a:xfrm>
            <a:off x="11523449" y="305959"/>
            <a:ext cx="419753" cy="681145"/>
            <a:chOff x="6724355" y="1971451"/>
            <a:chExt cx="1645921" cy="2670887"/>
          </a:xfrm>
        </p:grpSpPr>
        <p:pic>
          <p:nvPicPr>
            <p:cNvPr id="12" name="Picture 11">
              <a:extLst>
                <a:ext uri="{FF2B5EF4-FFF2-40B4-BE49-F238E27FC236}">
                  <a16:creationId xmlns:a16="http://schemas.microsoft.com/office/drawing/2014/main" id="{32EE17D1-59F5-463C-A0C8-87F280175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973" t="12954" r="15451" b="19160"/>
            <a:stretch/>
          </p:blipFill>
          <p:spPr>
            <a:xfrm>
              <a:off x="6752491" y="1971451"/>
              <a:ext cx="1617785" cy="2670887"/>
            </a:xfrm>
            <a:prstGeom prst="rect">
              <a:avLst/>
            </a:prstGeom>
          </p:spPr>
        </p:pic>
        <p:sp>
          <p:nvSpPr>
            <p:cNvPr id="13" name="Rectangle 12">
              <a:extLst>
                <a:ext uri="{FF2B5EF4-FFF2-40B4-BE49-F238E27FC236}">
                  <a16:creationId xmlns:a16="http://schemas.microsoft.com/office/drawing/2014/main" id="{335A593D-C0BA-40B1-90DB-600A6C7E8EC1}"/>
                </a:ext>
              </a:extLst>
            </p:cNvPr>
            <p:cNvSpPr/>
            <p:nvPr userDrawn="1"/>
          </p:nvSpPr>
          <p:spPr>
            <a:xfrm>
              <a:off x="6724355" y="2757268"/>
              <a:ext cx="239152" cy="1885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1005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38210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8798" y="136525"/>
            <a:ext cx="10515600" cy="1325563"/>
          </a:xfrm>
        </p:spPr>
        <p:txBody>
          <a:bodyPr>
            <a:normAutofit/>
          </a:bodyPr>
          <a:lstStyle>
            <a:lvl1pPr>
              <a:defRPr sz="3200">
                <a:latin typeface="Myriad Pro" panose="020B0503030403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20F007AE-D1E2-48AA-BA96-6BAEB3A98AC1}" type="datetime1">
              <a:rPr lang="en-US" smtClean="0"/>
              <a:pPr/>
              <a:t>7/20/2023</a:t>
            </a:fld>
            <a:endParaRPr lang="en-US"/>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
        <p:nvSpPr>
          <p:cNvPr id="7" name="Rectangle 6">
            <a:extLst>
              <a:ext uri="{FF2B5EF4-FFF2-40B4-BE49-F238E27FC236}">
                <a16:creationId xmlns:a16="http://schemas.microsoft.com/office/drawing/2014/main" id="{8DC55A25-639D-4685-9317-E250652A039D}"/>
              </a:ext>
            </a:extLst>
          </p:cNvPr>
          <p:cNvSpPr/>
          <p:nvPr userDrawn="1"/>
        </p:nvSpPr>
        <p:spPr>
          <a:xfrm flipV="1">
            <a:off x="-40198" y="1027717"/>
            <a:ext cx="11373245" cy="52542"/>
          </a:xfrm>
          <a:prstGeom prst="rect">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B833392-3F92-40B3-8C97-AC7AE1711C35}"/>
              </a:ext>
            </a:extLst>
          </p:cNvPr>
          <p:cNvGrpSpPr/>
          <p:nvPr userDrawn="1"/>
        </p:nvGrpSpPr>
        <p:grpSpPr>
          <a:xfrm>
            <a:off x="11373245" y="757959"/>
            <a:ext cx="615554" cy="603503"/>
            <a:chOff x="609599" y="954677"/>
            <a:chExt cx="2057401" cy="2017123"/>
          </a:xfrm>
        </p:grpSpPr>
        <p:pic>
          <p:nvPicPr>
            <p:cNvPr id="9" name="Picture 8">
              <a:extLst>
                <a:ext uri="{FF2B5EF4-FFF2-40B4-BE49-F238E27FC236}">
                  <a16:creationId xmlns:a16="http://schemas.microsoft.com/office/drawing/2014/main" id="{73B8DEEB-22C2-4132-98DE-0A3C307055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412"/>
            <a:stretch/>
          </p:blipFill>
          <p:spPr>
            <a:xfrm>
              <a:off x="609599" y="954677"/>
              <a:ext cx="1905001" cy="1929287"/>
            </a:xfrm>
            <a:prstGeom prst="rect">
              <a:avLst/>
            </a:prstGeom>
          </p:spPr>
        </p:pic>
        <p:sp>
          <p:nvSpPr>
            <p:cNvPr id="10" name="Rectangle 9">
              <a:extLst>
                <a:ext uri="{FF2B5EF4-FFF2-40B4-BE49-F238E27FC236}">
                  <a16:creationId xmlns:a16="http://schemas.microsoft.com/office/drawing/2014/main" id="{0352B937-7D6F-402F-844A-CC2E6472575C}"/>
                </a:ext>
              </a:extLst>
            </p:cNvPr>
            <p:cNvSpPr/>
            <p:nvPr/>
          </p:nvSpPr>
          <p:spPr>
            <a:xfrm>
              <a:off x="1143000" y="24384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0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Myriad Pro" panose="020B0503030403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8F0037D6-8477-4D67-8533-9399AFF1F678}" type="datetime1">
              <a:rPr lang="en-US" smtClean="0"/>
              <a:pPr/>
              <a:t>7/20/2023</a:t>
            </a:fld>
            <a:endParaRPr lang="en-US"/>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646305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69A331DC-7594-4405-BEA7-A43C188C5A98}" type="datetime1">
              <a:rPr lang="en-US" smtClean="0"/>
              <a:pPr/>
              <a:t>7/20/2023</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4275266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Myriad Pro" panose="020B0503030403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yriad Pro" panose="020B0503030403020204" pitchFamily="34" charset="0"/>
              </a:defRPr>
            </a:lvl1pPr>
          </a:lstStyle>
          <a:p>
            <a:fld id="{BDD78CF3-FF54-4D7F-BC31-9A9C9372CFF0}" type="datetime1">
              <a:rPr lang="en-US" smtClean="0"/>
              <a:pPr/>
              <a:t>7/20/2023</a:t>
            </a:fld>
            <a:endParaRPr lang="en-US"/>
          </a:p>
        </p:txBody>
      </p:sp>
      <p:sp>
        <p:nvSpPr>
          <p:cNvPr id="8" name="Footer Placeholder 7"/>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797672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Myriad Pro" panose="020B0503030403020204" pitchFamily="34" charset="0"/>
              </a:defRPr>
            </a:lvl1pPr>
          </a:lstStyle>
          <a:p>
            <a:fld id="{5E2BA016-82B5-42A0-9CE4-52B674B8EFA0}" type="datetime1">
              <a:rPr lang="en-US" smtClean="0"/>
              <a:pPr/>
              <a:t>7/20/2023</a:t>
            </a:fld>
            <a:endParaRPr lang="en-US"/>
          </a:p>
        </p:txBody>
      </p:sp>
      <p:sp>
        <p:nvSpPr>
          <p:cNvPr id="4" name="Footer Placeholder 3"/>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33899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FBF2-80CB-495C-836E-429BA9A19276}"/>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3E44725-E2C7-4541-862B-12DE11755E9F}"/>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37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yriad Pro" panose="020B0503030403020204" pitchFamily="34" charset="0"/>
              </a:defRPr>
            </a:lvl1pPr>
          </a:lstStyle>
          <a:p>
            <a:fld id="{9CC8BF64-A1D7-460D-BA6A-5749140C0786}" type="datetime1">
              <a:rPr lang="en-US" smtClean="0"/>
              <a:pPr/>
              <a:t>7/20/2023</a:t>
            </a:fld>
            <a:endParaRPr lang="en-US"/>
          </a:p>
        </p:txBody>
      </p:sp>
      <p:sp>
        <p:nvSpPr>
          <p:cNvPr id="3" name="Footer Placeholder 2"/>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60896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yriad Pro" panose="020B0503030403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yriad Pro" panose="020B0503030403020204" pitchFamily="34" charset="0"/>
              </a:defRPr>
            </a:lvl1pPr>
            <a:lvl2pPr>
              <a:defRPr sz="2800">
                <a:latin typeface="Myriad Pro" panose="020B0503030403020204" pitchFamily="34" charset="0"/>
              </a:defRPr>
            </a:lvl2pPr>
            <a:lvl3pPr>
              <a:defRPr sz="2400">
                <a:latin typeface="Myriad Pro" panose="020B0503030403020204" pitchFamily="34" charset="0"/>
              </a:defRPr>
            </a:lvl3pPr>
            <a:lvl4pPr>
              <a:defRPr sz="2000">
                <a:latin typeface="Myriad Pro" panose="020B0503030403020204" pitchFamily="34" charset="0"/>
              </a:defRPr>
            </a:lvl4pPr>
            <a:lvl5pPr>
              <a:defRPr sz="2000">
                <a:latin typeface="Myriad Pro" panose="020B0503030403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B46EA2C8-ACCA-47B2-A90D-3FF79169EDBD}" type="datetime1">
              <a:rPr lang="en-US" smtClean="0"/>
              <a:pPr/>
              <a:t>7/20/2023</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066706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yriad Pro" panose="020B0503030403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49A4BDED-C3FE-49E9-A2FE-CE0713ACCE57}" type="datetime1">
              <a:rPr lang="en-US" smtClean="0"/>
              <a:pPr/>
              <a:t>7/20/2023</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3665284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D4C2CFED-510B-4FBA-8316-8A3C7F8FF573}" type="datetime1">
              <a:rPr lang="en-US" smtClean="0"/>
              <a:pPr/>
              <a:t>7/20/2023</a:t>
            </a:fld>
            <a:endParaRPr lang="en-US"/>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60421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Myriad Pro" panose="020B0503030403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03D4F73A-C2D9-4F3C-B4E4-4F8DB65CE25D}" type="datetime1">
              <a:rPr lang="en-US" smtClean="0"/>
              <a:pPr/>
              <a:t>7/20/2023</a:t>
            </a:fld>
            <a:endParaRPr lang="en-US"/>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245625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F58E-21E5-F0FF-50BE-3DD7B9779294}"/>
              </a:ext>
            </a:extLst>
          </p:cNvPr>
          <p:cNvSpPr>
            <a:spLocks noGrp="1"/>
          </p:cNvSpPr>
          <p:nvPr>
            <p:ph type="title"/>
          </p:nvPr>
        </p:nvSpPr>
        <p:spPr>
          <a:xfrm>
            <a:off x="192598" y="339291"/>
            <a:ext cx="10515600" cy="1325563"/>
          </a:xfrm>
        </p:spPr>
        <p:txBody>
          <a:bodyPr/>
          <a:lstStyle>
            <a:lvl1pPr>
              <a:defRPr>
                <a:solidFill>
                  <a:srgbClr val="28495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2B83C-3F9D-0CE7-6F2B-3A3F175ED3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D7EE3-DCF6-242D-9672-505FD123CA85}"/>
              </a:ext>
            </a:extLst>
          </p:cNvPr>
          <p:cNvSpPr>
            <a:spLocks noGrp="1"/>
          </p:cNvSpPr>
          <p:nvPr>
            <p:ph type="dt" sz="half" idx="10"/>
          </p:nvPr>
        </p:nvSpPr>
        <p:spPr/>
        <p:txBody>
          <a:bodyPr/>
          <a:lstStyle/>
          <a:p>
            <a:fld id="{A72502FC-49FC-4FD8-B794-C292BDC38E31}" type="datetimeFigureOut">
              <a:rPr lang="en-US" smtClean="0"/>
              <a:t>7/20/2023</a:t>
            </a:fld>
            <a:endParaRPr lang="en-US"/>
          </a:p>
        </p:txBody>
      </p:sp>
      <p:sp>
        <p:nvSpPr>
          <p:cNvPr id="5" name="Footer Placeholder 4">
            <a:extLst>
              <a:ext uri="{FF2B5EF4-FFF2-40B4-BE49-F238E27FC236}">
                <a16:creationId xmlns:a16="http://schemas.microsoft.com/office/drawing/2014/main" id="{252619EE-F100-DDB7-F3F5-E6E2BC4B9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D77E2-44FC-F324-47AC-F7FBA38016BC}"/>
              </a:ext>
            </a:extLst>
          </p:cNvPr>
          <p:cNvSpPr>
            <a:spLocks noGrp="1"/>
          </p:cNvSpPr>
          <p:nvPr>
            <p:ph type="sldNum" sz="quarter" idx="12"/>
          </p:nvPr>
        </p:nvSpPr>
        <p:spPr/>
        <p:txBody>
          <a:bodyPr/>
          <a:lstStyle/>
          <a:p>
            <a:fld id="{0E32403C-537E-4A01-B5E1-CBAE39C61EFD}" type="slidenum">
              <a:rPr lang="en-US" smtClean="0"/>
              <a:t>‹#›</a:t>
            </a:fld>
            <a:endParaRPr lang="en-US"/>
          </a:p>
        </p:txBody>
      </p:sp>
      <p:sp>
        <p:nvSpPr>
          <p:cNvPr id="7" name="Rectangle 6">
            <a:extLst>
              <a:ext uri="{FF2B5EF4-FFF2-40B4-BE49-F238E27FC236}">
                <a16:creationId xmlns:a16="http://schemas.microsoft.com/office/drawing/2014/main" id="{D78F441F-7EEC-4778-B0D5-71620283C783}"/>
              </a:ext>
            </a:extLst>
          </p:cNvPr>
          <p:cNvSpPr/>
          <p:nvPr userDrawn="1"/>
        </p:nvSpPr>
        <p:spPr>
          <a:xfrm flipV="1">
            <a:off x="-52137" y="1305584"/>
            <a:ext cx="11005070" cy="45719"/>
          </a:xfrm>
          <a:prstGeom prst="rect">
            <a:avLst/>
          </a:prstGeom>
          <a:solidFill>
            <a:srgbClr val="BE1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448DFAF1-41CE-C236-CCC5-B466A8F2DE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5939" y="917376"/>
            <a:ext cx="728862" cy="728862"/>
          </a:xfrm>
          <a:prstGeom prst="rect">
            <a:avLst/>
          </a:prstGeom>
        </p:spPr>
      </p:pic>
    </p:spTree>
    <p:extLst>
      <p:ext uri="{BB962C8B-B14F-4D97-AF65-F5344CB8AC3E}">
        <p14:creationId xmlns:p14="http://schemas.microsoft.com/office/powerpoint/2010/main" val="360322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9E44-1FED-42AC-B5A9-176219436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ADBC4D-AF2E-430C-85E2-E1AFCD87B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4C57B-1B76-49D4-93BB-2429B8300EC9}"/>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5" name="Footer Placeholder 4">
            <a:extLst>
              <a:ext uri="{FF2B5EF4-FFF2-40B4-BE49-F238E27FC236}">
                <a16:creationId xmlns:a16="http://schemas.microsoft.com/office/drawing/2014/main" id="{FFD75BCD-E425-408B-84BC-77F63BE7C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C3D27-33B1-4991-B739-AC94C72A7D85}"/>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64960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5B3F-5124-49C5-B677-EAFCACF68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E9341-6069-461E-966C-3DD39087C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A69EC-310F-4B0A-B6DF-21E94D713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045C9-3BA0-43A5-968D-36FFE99E696C}"/>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6" name="Footer Placeholder 5">
            <a:extLst>
              <a:ext uri="{FF2B5EF4-FFF2-40B4-BE49-F238E27FC236}">
                <a16:creationId xmlns:a16="http://schemas.microsoft.com/office/drawing/2014/main" id="{6A8CD7B2-AC55-4B00-8DD4-937BB1718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DF883-CAC2-429D-801D-64296F6472BF}"/>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207834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5249-C5D8-4D04-9302-E0D8DF17F9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F121B-C2AC-42B9-8356-1926234B2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7E0E1-708B-4CBF-832D-02D95FFC45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BB660C-F6A3-40CA-A13B-52D8A197B9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05822-3B20-4DA1-BE35-3108FC1A7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1AC58C-6478-45E7-B794-571F7D44C0A4}"/>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8" name="Footer Placeholder 7">
            <a:extLst>
              <a:ext uri="{FF2B5EF4-FFF2-40B4-BE49-F238E27FC236}">
                <a16:creationId xmlns:a16="http://schemas.microsoft.com/office/drawing/2014/main" id="{6EF82774-2419-46D2-90BB-80B5CF5D5F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F341F-85DE-4220-BFAF-8438C8E82D31}"/>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166796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A2110-8A0C-45BC-913B-CC7736DB11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26A776-089A-41F4-8FAA-D3A43DDFFEC9}"/>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4" name="Footer Placeholder 3">
            <a:extLst>
              <a:ext uri="{FF2B5EF4-FFF2-40B4-BE49-F238E27FC236}">
                <a16:creationId xmlns:a16="http://schemas.microsoft.com/office/drawing/2014/main" id="{DFEAA95B-E7EE-4C1E-B93E-7C9B60701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D3EA04-1AF2-49F8-8697-F601A6CABB9D}"/>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373266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F366E-138E-4687-9D27-7CDE6B282385}"/>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3" name="Footer Placeholder 2">
            <a:extLst>
              <a:ext uri="{FF2B5EF4-FFF2-40B4-BE49-F238E27FC236}">
                <a16:creationId xmlns:a16="http://schemas.microsoft.com/office/drawing/2014/main" id="{B6BDC593-45D0-422A-BBEA-4B5CA58934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E15C2-E65D-480F-BAD4-DB186C6CCFCA}"/>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2340739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2406-19ED-4A1C-96D3-056BEB1A7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CED85D-F529-40FE-A62B-8B32A68F3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4F8E22-0D7C-4D62-A67C-D1A674EAA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E50D8-84EF-44CA-B6DD-2984BF8D6887}"/>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6" name="Footer Placeholder 5">
            <a:extLst>
              <a:ext uri="{FF2B5EF4-FFF2-40B4-BE49-F238E27FC236}">
                <a16:creationId xmlns:a16="http://schemas.microsoft.com/office/drawing/2014/main" id="{F6A96ACE-E3AE-4B01-BED6-70ADAEEB2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CE95F-6A12-4012-9370-F6B51D8244FD}"/>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107691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2050-7940-499E-924A-CC4A8D21F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8D383E-A444-4083-A340-7A24A549C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2D720-AE9F-418A-9036-F0E26C0E6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244EFA-DD80-47A9-BF66-5ED6C46B7D74}"/>
              </a:ext>
            </a:extLst>
          </p:cNvPr>
          <p:cNvSpPr>
            <a:spLocks noGrp="1"/>
          </p:cNvSpPr>
          <p:nvPr>
            <p:ph type="dt" sz="half" idx="10"/>
          </p:nvPr>
        </p:nvSpPr>
        <p:spPr/>
        <p:txBody>
          <a:bodyPr/>
          <a:lstStyle/>
          <a:p>
            <a:fld id="{A43BC624-63F9-443F-8C21-B0EFD5003920}" type="datetimeFigureOut">
              <a:rPr lang="en-US" smtClean="0"/>
              <a:t>7/20/2023</a:t>
            </a:fld>
            <a:endParaRPr lang="en-US"/>
          </a:p>
        </p:txBody>
      </p:sp>
      <p:sp>
        <p:nvSpPr>
          <p:cNvPr id="6" name="Footer Placeholder 5">
            <a:extLst>
              <a:ext uri="{FF2B5EF4-FFF2-40B4-BE49-F238E27FC236}">
                <a16:creationId xmlns:a16="http://schemas.microsoft.com/office/drawing/2014/main" id="{0A9C352C-4C03-41D7-8315-A993EE847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B5E76-769E-402F-BAAB-49D7C80DD234}"/>
              </a:ext>
            </a:extLst>
          </p:cNvPr>
          <p:cNvSpPr>
            <a:spLocks noGrp="1"/>
          </p:cNvSpPr>
          <p:nvPr>
            <p:ph type="sldNum" sz="quarter" idx="12"/>
          </p:nvPr>
        </p:nvSpPr>
        <p:spPr/>
        <p:txBody>
          <a:bodyPr/>
          <a:lstStyle/>
          <a:p>
            <a:fld id="{11B18A5E-386C-4429-B12F-ECEA139C4C3A}" type="slidenum">
              <a:rPr lang="en-US" smtClean="0"/>
              <a:t>‹#›</a:t>
            </a:fld>
            <a:endParaRPr lang="en-US"/>
          </a:p>
        </p:txBody>
      </p:sp>
    </p:spTree>
    <p:extLst>
      <p:ext uri="{BB962C8B-B14F-4D97-AF65-F5344CB8AC3E}">
        <p14:creationId xmlns:p14="http://schemas.microsoft.com/office/powerpoint/2010/main" val="119538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ADCCE-5084-46F5-8CC1-223D4E459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BFF986-CF32-44A6-8244-D923F0CF1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F4142-6544-449B-9746-CA95B543E0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BC624-63F9-443F-8C21-B0EFD5003920}" type="datetimeFigureOut">
              <a:rPr lang="en-US" smtClean="0"/>
              <a:t>7/20/2023</a:t>
            </a:fld>
            <a:endParaRPr lang="en-US"/>
          </a:p>
        </p:txBody>
      </p:sp>
      <p:sp>
        <p:nvSpPr>
          <p:cNvPr id="5" name="Footer Placeholder 4">
            <a:extLst>
              <a:ext uri="{FF2B5EF4-FFF2-40B4-BE49-F238E27FC236}">
                <a16:creationId xmlns:a16="http://schemas.microsoft.com/office/drawing/2014/main" id="{50158C0A-9FDA-47D4-8958-9BFD4F39D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973D28-ED98-432D-B0A0-9EEE08B27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18A5E-386C-4429-B12F-ECEA139C4C3A}" type="slidenum">
              <a:rPr lang="en-US" smtClean="0"/>
              <a:t>‹#›</a:t>
            </a:fld>
            <a:endParaRPr lang="en-US"/>
          </a:p>
        </p:txBody>
      </p:sp>
      <p:sp>
        <p:nvSpPr>
          <p:cNvPr id="7" name="Half Frame 6">
            <a:extLst>
              <a:ext uri="{FF2B5EF4-FFF2-40B4-BE49-F238E27FC236}">
                <a16:creationId xmlns:a16="http://schemas.microsoft.com/office/drawing/2014/main" id="{6B7477D1-D9C6-4ADB-86C5-CB2E8DA3E0B2}"/>
              </a:ext>
            </a:extLst>
          </p:cNvPr>
          <p:cNvSpPr/>
          <p:nvPr userDrawn="1"/>
        </p:nvSpPr>
        <p:spPr>
          <a:xfrm rot="8004569">
            <a:off x="-2548610" y="-434583"/>
            <a:ext cx="2846568" cy="2695492"/>
          </a:xfrm>
          <a:prstGeom prst="halfFrame">
            <a:avLst/>
          </a:prstGeom>
          <a:solidFill>
            <a:srgbClr val="002D6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65"/>
              </a:solidFill>
            </a:endParaRPr>
          </a:p>
        </p:txBody>
      </p:sp>
      <p:sp>
        <p:nvSpPr>
          <p:cNvPr id="8" name="Half Frame 7">
            <a:extLst>
              <a:ext uri="{FF2B5EF4-FFF2-40B4-BE49-F238E27FC236}">
                <a16:creationId xmlns:a16="http://schemas.microsoft.com/office/drawing/2014/main" id="{BC75E20D-0B07-46E0-8E81-B9E53CB185FC}"/>
              </a:ext>
            </a:extLst>
          </p:cNvPr>
          <p:cNvSpPr/>
          <p:nvPr userDrawn="1"/>
        </p:nvSpPr>
        <p:spPr>
          <a:xfrm rot="8004569">
            <a:off x="-1916104" y="-139770"/>
            <a:ext cx="2034926" cy="2695492"/>
          </a:xfrm>
          <a:prstGeom prst="halfFrame">
            <a:avLst/>
          </a:prstGeom>
          <a:solidFill>
            <a:srgbClr val="CC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0000"/>
              </a:solidFill>
            </a:endParaRPr>
          </a:p>
        </p:txBody>
      </p:sp>
      <p:sp>
        <p:nvSpPr>
          <p:cNvPr id="9" name="TextBox 8">
            <a:extLst>
              <a:ext uri="{FF2B5EF4-FFF2-40B4-BE49-F238E27FC236}">
                <a16:creationId xmlns:a16="http://schemas.microsoft.com/office/drawing/2014/main" id="{81D69ADA-D1E9-46DF-B1A3-EB8A755F74AB}"/>
              </a:ext>
            </a:extLst>
          </p:cNvPr>
          <p:cNvSpPr txBox="1"/>
          <p:nvPr userDrawn="1"/>
        </p:nvSpPr>
        <p:spPr>
          <a:xfrm>
            <a:off x="-1227910" y="-1097280"/>
            <a:ext cx="1227909" cy="4271553"/>
          </a:xfrm>
          <a:prstGeom prst="rect">
            <a:avLst/>
          </a:prstGeom>
          <a:solidFill>
            <a:schemeClr val="bg2"/>
          </a:solidFill>
        </p:spPr>
        <p:txBody>
          <a:bodyPr wrap="square" rtlCol="0">
            <a:spAutoFit/>
          </a:bodyPr>
          <a:lstStyle/>
          <a:p>
            <a:endParaRPr lang="en-US"/>
          </a:p>
        </p:txBody>
      </p:sp>
    </p:spTree>
    <p:extLst>
      <p:ext uri="{BB962C8B-B14F-4D97-AF65-F5344CB8AC3E}">
        <p14:creationId xmlns:p14="http://schemas.microsoft.com/office/powerpoint/2010/main" val="81650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yriad Pro" panose="020B0503030403020204" pitchFamily="34" charset="0"/>
              </a:defRPr>
            </a:lvl1pPr>
          </a:lstStyle>
          <a:p>
            <a:fld id="{9C38A2C1-2898-47A4-8D51-727447028A14}" type="datetime1">
              <a:rPr lang="en-US" smtClean="0"/>
              <a:pPr/>
              <a:t>7/20/2023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endParaRPr lang="en-US"/>
          </a:p>
        </p:txBody>
      </p:sp>
      <p:sp>
        <p:nvSpPr>
          <p:cNvPr id="6" name="Slide Number Placeholder 5"/>
          <p:cNvSpPr>
            <a:spLocks noGrp="1"/>
          </p:cNvSpPr>
          <p:nvPr>
            <p:ph type="sldNum" sz="quarter" idx="4"/>
          </p:nvPr>
        </p:nvSpPr>
        <p:spPr>
          <a:xfrm>
            <a:off x="11497732" y="6356350"/>
            <a:ext cx="491067"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A28F3048-2432-4A98-8169-25A873A9DB3D}" type="slidenum">
              <a:rPr lang="en-US" smtClean="0"/>
              <a:pPr/>
              <a:t>‹#›</a:t>
            </a:fld>
            <a:endParaRPr lang="en-US"/>
          </a:p>
        </p:txBody>
      </p:sp>
    </p:spTree>
    <p:extLst>
      <p:ext uri="{BB962C8B-B14F-4D97-AF65-F5344CB8AC3E}">
        <p14:creationId xmlns:p14="http://schemas.microsoft.com/office/powerpoint/2010/main" val="114791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mailto:michele@learningblade.com" TargetMode="External"/><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link.learningblade.com/results" TargetMode="Externa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careerbladealabama.com/" TargetMode="External"/><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learningblade.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http://www.careerbladearkansas.co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hyperlink" Target="http://www.careerbladearkansas.com/BusinessSurvey"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www.careerbladearkansas.com/"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jpeg"/><Relationship Id="rId4" Type="http://schemas.openxmlformats.org/officeDocument/2006/relationships/image" Target="../media/image1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hyperlink" Target="http://www.careerbladealabama.com/" TargetMode="External"/><Relationship Id="rId7"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learningblade.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learningblade.com/AR"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hyperlink" Target="mailto:Michele@learningblade.com" TargetMode="External"/><Relationship Id="rId7"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png"/><Relationship Id="rId4" Type="http://schemas.openxmlformats.org/officeDocument/2006/relationships/hyperlink" Target="mailto:Info@learningblad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hyperlink" Target="http://www.careerbladealabama.com/" TargetMode="External"/><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learningblade.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58DB41-7360-4F75-86E5-3ACF5F637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202"/>
            <a:ext cx="12192000" cy="6858000"/>
          </a:xfrm>
          <a:prstGeom prst="rect">
            <a:avLst/>
          </a:prstGeom>
        </p:spPr>
      </p:pic>
      <p:sp>
        <p:nvSpPr>
          <p:cNvPr id="13314" name="Subtitle 2"/>
          <p:cNvSpPr>
            <a:spLocks noGrp="1"/>
          </p:cNvSpPr>
          <p:nvPr>
            <p:ph type="subTitle" idx="1"/>
          </p:nvPr>
        </p:nvSpPr>
        <p:spPr>
          <a:xfrm>
            <a:off x="1471942" y="1959654"/>
            <a:ext cx="10025790" cy="3749442"/>
          </a:xfrm>
        </p:spPr>
        <p:txBody>
          <a:bodyPr>
            <a:noAutofit/>
          </a:bodyPr>
          <a:lstStyle/>
          <a:p>
            <a:pPr>
              <a:spcBef>
                <a:spcPts val="0"/>
              </a:spcBef>
            </a:pPr>
            <a:r>
              <a:rPr lang="en-US" altLang="en-US" sz="5400" b="1" dirty="0">
                <a:solidFill>
                  <a:srgbClr val="669B41"/>
                </a:solidFill>
                <a:latin typeface="+mn-lt"/>
              </a:rPr>
              <a:t>STEM/Computer Science/CTE</a:t>
            </a:r>
          </a:p>
          <a:p>
            <a:pPr>
              <a:spcBef>
                <a:spcPts val="0"/>
              </a:spcBef>
            </a:pPr>
            <a:endParaRPr lang="en-US" altLang="en-US" b="1" dirty="0">
              <a:solidFill>
                <a:srgbClr val="669B41"/>
              </a:solidFill>
              <a:latin typeface="+mn-lt"/>
            </a:endParaRPr>
          </a:p>
          <a:p>
            <a:pPr>
              <a:spcBef>
                <a:spcPts val="0"/>
              </a:spcBef>
            </a:pPr>
            <a:r>
              <a:rPr lang="en-US" altLang="en-US" b="1" dirty="0">
                <a:solidFill>
                  <a:srgbClr val="669B41"/>
                </a:solidFill>
                <a:latin typeface="+mn-lt"/>
              </a:rPr>
              <a:t>Michele Linch, Ph.D. – State Director</a:t>
            </a:r>
          </a:p>
          <a:p>
            <a:pPr>
              <a:spcBef>
                <a:spcPts val="0"/>
              </a:spcBef>
            </a:pPr>
            <a:r>
              <a:rPr lang="en-US" altLang="en-US" b="1" dirty="0">
                <a:solidFill>
                  <a:srgbClr val="FF9801"/>
                </a:solidFill>
                <a:hlinkClick r:id="rId4"/>
              </a:rPr>
              <a:t>e: michele@learningblade.com</a:t>
            </a:r>
            <a:endParaRPr lang="en-US" altLang="en-US" b="1" dirty="0">
              <a:solidFill>
                <a:srgbClr val="FF9801"/>
              </a:solidFill>
            </a:endParaRPr>
          </a:p>
          <a:p>
            <a:pPr>
              <a:spcBef>
                <a:spcPts val="0"/>
              </a:spcBef>
            </a:pPr>
            <a:r>
              <a:rPr lang="en-US" altLang="en-US" b="1" dirty="0">
                <a:solidFill>
                  <a:srgbClr val="FF9801"/>
                </a:solidFill>
              </a:rPr>
              <a:t>c: 501.766.3931  </a:t>
            </a:r>
          </a:p>
          <a:p>
            <a:pPr>
              <a:spcBef>
                <a:spcPts val="0"/>
              </a:spcBef>
            </a:pPr>
            <a:r>
              <a:rPr lang="en-US" altLang="en-US" sz="4400" b="1" u="sng" dirty="0">
                <a:solidFill>
                  <a:schemeClr val="tx1"/>
                </a:solidFill>
              </a:rPr>
              <a:t> </a:t>
            </a:r>
          </a:p>
          <a:p>
            <a:pPr>
              <a:spcBef>
                <a:spcPts val="0"/>
              </a:spcBef>
            </a:pPr>
            <a:endParaRPr lang="en-US" altLang="en-US" b="1" u="sng" dirty="0">
              <a:solidFill>
                <a:srgbClr val="FF9801"/>
              </a:solidFill>
            </a:endParaRPr>
          </a:p>
          <a:p>
            <a:pPr>
              <a:spcBef>
                <a:spcPts val="0"/>
              </a:spcBef>
            </a:pPr>
            <a:endParaRPr lang="en-US" altLang="en-US" b="1" dirty="0">
              <a:solidFill>
                <a:srgbClr val="FF0000"/>
              </a:solidFill>
            </a:endParaRPr>
          </a:p>
        </p:txBody>
      </p:sp>
      <p:sp>
        <p:nvSpPr>
          <p:cNvPr id="13315" name="Title 1"/>
          <p:cNvSpPr txBox="1">
            <a:spLocks/>
          </p:cNvSpPr>
          <p:nvPr/>
        </p:nvSpPr>
        <p:spPr bwMode="auto">
          <a:xfrm>
            <a:off x="2228045" y="6257926"/>
            <a:ext cx="8320021" cy="463550"/>
          </a:xfrm>
          <a:prstGeom prst="rect">
            <a:avLst/>
          </a:prstGeom>
          <a:solidFill>
            <a:schemeClr val="bg1">
              <a:alpha val="50000"/>
            </a:schemeClr>
          </a:solid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solidFill>
                  <a:schemeClr val="bg2">
                    <a:lumMod val="50000"/>
                  </a:schemeClr>
                </a:solidFill>
                <a:latin typeface="Myriad Pro" panose="020B0503030403020204" pitchFamily="34" charset="0"/>
              </a:rPr>
              <a:t>Learning Blade is a registered trademark of SAI Interactive, Inc.</a:t>
            </a:r>
          </a:p>
        </p:txBody>
      </p:sp>
      <p:sp>
        <p:nvSpPr>
          <p:cNvPr id="2" name="Slide Number Placeholder 1"/>
          <p:cNvSpPr>
            <a:spLocks noGrp="1"/>
          </p:cNvSpPr>
          <p:nvPr>
            <p:ph type="sldNum" sz="quarter" idx="12"/>
          </p:nvPr>
        </p:nvSpPr>
        <p:spPr>
          <a:xfrm>
            <a:off x="11497732" y="6356350"/>
            <a:ext cx="4910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8F3048-2432-4A98-8169-25A873A9DB3D}" type="slidenum">
              <a:rPr lang="en-US" smtClean="0"/>
              <a:pPr/>
              <a:t>1</a:t>
            </a:fld>
            <a:endParaRPr lang="en-US"/>
          </a:p>
        </p:txBody>
      </p:sp>
      <p:pic>
        <p:nvPicPr>
          <p:cNvPr id="4098" name="Picture 2" descr="AR Partners logos">
            <a:extLst>
              <a:ext uri="{FF2B5EF4-FFF2-40B4-BE49-F238E27FC236}">
                <a16:creationId xmlns:a16="http://schemas.microsoft.com/office/drawing/2014/main" id="{79FD8263-F03D-0C39-487C-3CE4A9D89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396" y="4822693"/>
            <a:ext cx="3313278" cy="10948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R Partners logos">
            <a:extLst>
              <a:ext uri="{FF2B5EF4-FFF2-40B4-BE49-F238E27FC236}">
                <a16:creationId xmlns:a16="http://schemas.microsoft.com/office/drawing/2014/main" id="{95A9874D-E4C1-23D2-F0E2-D409F196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8280" y="4642543"/>
            <a:ext cx="1989107" cy="1331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CF54F72D-709A-60A5-AECD-17B87C8B7248}"/>
              </a:ext>
            </a:extLst>
          </p:cNvPr>
          <p:cNvPicPr>
            <a:picLocks noChangeAspect="1"/>
          </p:cNvPicPr>
          <p:nvPr/>
        </p:nvPicPr>
        <p:blipFill rotWithShape="1">
          <a:blip r:embed="rId7">
            <a:extLst>
              <a:ext uri="{28A0092B-C50C-407E-A947-70E740481C1C}">
                <a14:useLocalDpi xmlns:a14="http://schemas.microsoft.com/office/drawing/2010/main" val="0"/>
              </a:ext>
            </a:extLst>
          </a:blip>
          <a:srcRect l="15383" t="25664" r="15323" b="25115"/>
          <a:stretch/>
        </p:blipFill>
        <p:spPr>
          <a:xfrm>
            <a:off x="3892018" y="488288"/>
            <a:ext cx="4407963" cy="1043686"/>
          </a:xfrm>
          <a:prstGeom prst="rect">
            <a:avLst/>
          </a:prstGeom>
        </p:spPr>
      </p:pic>
      <p:pic>
        <p:nvPicPr>
          <p:cNvPr id="17" name="Picture 16" descr="Logo&#10;&#10;Description automatically generated">
            <a:extLst>
              <a:ext uri="{FF2B5EF4-FFF2-40B4-BE49-F238E27FC236}">
                <a16:creationId xmlns:a16="http://schemas.microsoft.com/office/drawing/2014/main" id="{46237634-3944-01E1-3930-06F8131DD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2799" y="322202"/>
            <a:ext cx="1892034" cy="1313913"/>
          </a:xfrm>
          <a:prstGeom prst="rect">
            <a:avLst/>
          </a:prstGeom>
        </p:spPr>
      </p:pic>
      <p:pic>
        <p:nvPicPr>
          <p:cNvPr id="18" name="Picture 17" descr="Logo, company name&#10;&#10;Description automatically generated">
            <a:extLst>
              <a:ext uri="{FF2B5EF4-FFF2-40B4-BE49-F238E27FC236}">
                <a16:creationId xmlns:a16="http://schemas.microsoft.com/office/drawing/2014/main" id="{A2323570-249E-CF40-A980-B9CC5B591D5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04" t="39855" r="20992" b="40137"/>
          <a:stretch/>
        </p:blipFill>
        <p:spPr>
          <a:xfrm>
            <a:off x="8867166" y="411655"/>
            <a:ext cx="2475083" cy="1120319"/>
          </a:xfrm>
          <a:prstGeom prst="rect">
            <a:avLst/>
          </a:prstGeom>
        </p:spPr>
      </p:pic>
    </p:spTree>
    <p:extLst>
      <p:ext uri="{BB962C8B-B14F-4D97-AF65-F5344CB8AC3E}">
        <p14:creationId xmlns:p14="http://schemas.microsoft.com/office/powerpoint/2010/main" val="1980475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C6CC2B-3DA2-43D9-BA95-EEC479FB56B0}"/>
              </a:ext>
            </a:extLst>
          </p:cNvPr>
          <p:cNvSpPr txBox="1"/>
          <p:nvPr/>
        </p:nvSpPr>
        <p:spPr>
          <a:xfrm>
            <a:off x="0" y="554887"/>
            <a:ext cx="11843960" cy="1015663"/>
          </a:xfrm>
          <a:prstGeom prst="rect">
            <a:avLst/>
          </a:prstGeom>
          <a:noFill/>
        </p:spPr>
        <p:txBody>
          <a:bodyPr wrap="square" rtlCol="0">
            <a:spAutoFit/>
          </a:bodyPr>
          <a:lstStyle/>
          <a:p>
            <a:r>
              <a:rPr lang="en-US" sz="3000" dirty="0">
                <a:ea typeface="+mj-ea"/>
                <a:cs typeface="+mj-cs"/>
              </a:rPr>
              <a:t>Each Mission includes an interactive toolbox of lessons and activities.</a:t>
            </a:r>
          </a:p>
          <a:p>
            <a:endParaRPr lang="en-US" sz="3000" dirty="0">
              <a:solidFill>
                <a:srgbClr val="669B41"/>
              </a:solidFill>
              <a:ea typeface="+mj-ea"/>
              <a:cs typeface="+mj-cs"/>
            </a:endParaRPr>
          </a:p>
        </p:txBody>
      </p:sp>
      <p:sp>
        <p:nvSpPr>
          <p:cNvPr id="5" name="Slide Number Placeholder 1">
            <a:extLst>
              <a:ext uri="{FF2B5EF4-FFF2-40B4-BE49-F238E27FC236}">
                <a16:creationId xmlns:a16="http://schemas.microsoft.com/office/drawing/2014/main" id="{D6DC5EA0-7C1A-462D-BF7C-039AFC47DF56}"/>
              </a:ext>
            </a:extLst>
          </p:cNvPr>
          <p:cNvSpPr>
            <a:spLocks noGrp="1"/>
          </p:cNvSpPr>
          <p:nvPr>
            <p:ph type="sldNum" sz="quarter" idx="12"/>
          </p:nvPr>
        </p:nvSpPr>
        <p:spPr>
          <a:xfrm>
            <a:off x="11497732" y="6356350"/>
            <a:ext cx="491067" cy="365125"/>
          </a:xfrm>
        </p:spPr>
        <p:txBody>
          <a:bodyPr/>
          <a:lstStyle/>
          <a:p>
            <a:fld id="{A28F3048-2432-4A98-8169-25A873A9DB3D}" type="slidenum">
              <a:rPr lang="en-US" smtClean="0">
                <a:latin typeface="+mn-lt"/>
              </a:rPr>
              <a:pPr/>
              <a:t>10</a:t>
            </a:fld>
            <a:endParaRPr lang="en-US">
              <a:latin typeface="+mn-lt"/>
            </a:endParaRPr>
          </a:p>
        </p:txBody>
      </p:sp>
      <p:grpSp>
        <p:nvGrpSpPr>
          <p:cNvPr id="3" name="Group 2">
            <a:extLst>
              <a:ext uri="{FF2B5EF4-FFF2-40B4-BE49-F238E27FC236}">
                <a16:creationId xmlns:a16="http://schemas.microsoft.com/office/drawing/2014/main" id="{1E158BBE-A672-4B2C-82AF-BA50DBD87594}"/>
              </a:ext>
            </a:extLst>
          </p:cNvPr>
          <p:cNvGrpSpPr/>
          <p:nvPr/>
        </p:nvGrpSpPr>
        <p:grpSpPr>
          <a:xfrm>
            <a:off x="145877" y="2379828"/>
            <a:ext cx="2999374" cy="1458432"/>
            <a:chOff x="145877" y="2379828"/>
            <a:chExt cx="2999374" cy="145843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7" y="2466660"/>
              <a:ext cx="1371600" cy="1371600"/>
            </a:xfrm>
            <a:prstGeom prst="rect">
              <a:avLst/>
            </a:prstGeom>
          </p:spPr>
        </p:pic>
        <p:sp>
          <p:nvSpPr>
            <p:cNvPr id="14" name="TextBox 13"/>
            <p:cNvSpPr txBox="1"/>
            <p:nvPr/>
          </p:nvSpPr>
          <p:spPr>
            <a:xfrm>
              <a:off x="1321534" y="2379828"/>
              <a:ext cx="1823717" cy="323165"/>
            </a:xfrm>
            <a:prstGeom prst="rect">
              <a:avLst/>
            </a:prstGeom>
          </p:spPr>
          <p:txBody>
            <a:bodyPr wrap="square" rtlCol="0">
              <a:spAutoFit/>
            </a:bodyPr>
            <a:lstStyle/>
            <a:p>
              <a:r>
                <a:rPr lang="en-US" sz="1500" b="1">
                  <a:solidFill>
                    <a:srgbClr val="ED7D31"/>
                  </a:solidFill>
                </a:rPr>
                <a:t>Interactive Lessons</a:t>
              </a:r>
            </a:p>
          </p:txBody>
        </p:sp>
        <p:sp>
          <p:nvSpPr>
            <p:cNvPr id="15" name="TextBox 14"/>
            <p:cNvSpPr txBox="1"/>
            <p:nvPr/>
          </p:nvSpPr>
          <p:spPr>
            <a:xfrm>
              <a:off x="1532727" y="2626199"/>
              <a:ext cx="1612524" cy="646331"/>
            </a:xfrm>
            <a:prstGeom prst="rect">
              <a:avLst/>
            </a:prstGeom>
          </p:spPr>
          <p:txBody>
            <a:bodyPr wrap="square" rtlCol="0">
              <a:spAutoFit/>
            </a:bodyPr>
            <a:lstStyle/>
            <a:p>
              <a:r>
                <a:rPr lang="en-US" sz="1200"/>
                <a:t>Over 400 online lessons tied to academic standards</a:t>
              </a:r>
            </a:p>
          </p:txBody>
        </p:sp>
      </p:grpSp>
      <p:grpSp>
        <p:nvGrpSpPr>
          <p:cNvPr id="7" name="Group 6">
            <a:extLst>
              <a:ext uri="{FF2B5EF4-FFF2-40B4-BE49-F238E27FC236}">
                <a16:creationId xmlns:a16="http://schemas.microsoft.com/office/drawing/2014/main" id="{CC9C8113-BFEE-4797-A8C5-E6AA3BB34DFC}"/>
              </a:ext>
            </a:extLst>
          </p:cNvPr>
          <p:cNvGrpSpPr/>
          <p:nvPr/>
        </p:nvGrpSpPr>
        <p:grpSpPr>
          <a:xfrm>
            <a:off x="6133401" y="2383576"/>
            <a:ext cx="3000790" cy="1458432"/>
            <a:chOff x="3132810" y="2379828"/>
            <a:chExt cx="3000790" cy="14584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10" y="2466660"/>
              <a:ext cx="1371600" cy="1371600"/>
            </a:xfrm>
            <a:prstGeom prst="rect">
              <a:avLst/>
            </a:prstGeom>
          </p:spPr>
        </p:pic>
        <p:sp>
          <p:nvSpPr>
            <p:cNvPr id="19" name="TextBox 18"/>
            <p:cNvSpPr txBox="1"/>
            <p:nvPr/>
          </p:nvSpPr>
          <p:spPr>
            <a:xfrm>
              <a:off x="4309883" y="2379828"/>
              <a:ext cx="1823717" cy="323165"/>
            </a:xfrm>
            <a:prstGeom prst="rect">
              <a:avLst/>
            </a:prstGeom>
            <a:noFill/>
          </p:spPr>
          <p:txBody>
            <a:bodyPr wrap="square" rtlCol="0">
              <a:spAutoFit/>
            </a:bodyPr>
            <a:lstStyle/>
            <a:p>
              <a:r>
                <a:rPr lang="en-US" sz="1500" b="1">
                  <a:solidFill>
                    <a:srgbClr val="ED7D31"/>
                  </a:solidFill>
                </a:rPr>
                <a:t>Design Thinking</a:t>
              </a:r>
            </a:p>
          </p:txBody>
        </p:sp>
        <p:sp>
          <p:nvSpPr>
            <p:cNvPr id="20" name="TextBox 19"/>
            <p:cNvSpPr txBox="1"/>
            <p:nvPr/>
          </p:nvSpPr>
          <p:spPr>
            <a:xfrm>
              <a:off x="4521076" y="2626199"/>
              <a:ext cx="1420829" cy="830997"/>
            </a:xfrm>
            <a:prstGeom prst="rect">
              <a:avLst/>
            </a:prstGeom>
            <a:noFill/>
          </p:spPr>
          <p:txBody>
            <a:bodyPr wrap="square" rtlCol="0">
              <a:spAutoFit/>
            </a:bodyPr>
            <a:lstStyle/>
            <a:p>
              <a:r>
                <a:rPr lang="en-US" sz="1200"/>
                <a:t>Solve complex problems with the 5-step creative thinking process</a:t>
              </a:r>
            </a:p>
          </p:txBody>
        </p:sp>
      </p:grpSp>
      <p:grpSp>
        <p:nvGrpSpPr>
          <p:cNvPr id="16" name="Group 15">
            <a:extLst>
              <a:ext uri="{FF2B5EF4-FFF2-40B4-BE49-F238E27FC236}">
                <a16:creationId xmlns:a16="http://schemas.microsoft.com/office/drawing/2014/main" id="{70316C65-F68F-42BC-A705-D5F418CCB997}"/>
              </a:ext>
            </a:extLst>
          </p:cNvPr>
          <p:cNvGrpSpPr/>
          <p:nvPr/>
        </p:nvGrpSpPr>
        <p:grpSpPr>
          <a:xfrm>
            <a:off x="143632" y="4106671"/>
            <a:ext cx="3002206" cy="1455054"/>
            <a:chOff x="6119743" y="2383206"/>
            <a:chExt cx="3002206" cy="1455054"/>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743" y="2466660"/>
              <a:ext cx="1371600" cy="1371600"/>
            </a:xfrm>
            <a:prstGeom prst="rect">
              <a:avLst/>
            </a:prstGeom>
          </p:spPr>
        </p:pic>
        <p:sp>
          <p:nvSpPr>
            <p:cNvPr id="22" name="TextBox 21"/>
            <p:cNvSpPr txBox="1"/>
            <p:nvPr/>
          </p:nvSpPr>
          <p:spPr>
            <a:xfrm>
              <a:off x="7298232" y="2383206"/>
              <a:ext cx="1823717" cy="323165"/>
            </a:xfrm>
            <a:prstGeom prst="rect">
              <a:avLst/>
            </a:prstGeom>
            <a:noFill/>
          </p:spPr>
          <p:txBody>
            <a:bodyPr wrap="square" rtlCol="0">
              <a:spAutoFit/>
            </a:bodyPr>
            <a:lstStyle/>
            <a:p>
              <a:r>
                <a:rPr lang="en-US" sz="1500" b="1">
                  <a:solidFill>
                    <a:srgbClr val="ED7D31"/>
                  </a:solidFill>
                </a:rPr>
                <a:t>Career Videos</a:t>
              </a:r>
            </a:p>
          </p:txBody>
        </p:sp>
        <p:sp>
          <p:nvSpPr>
            <p:cNvPr id="23" name="TextBox 22"/>
            <p:cNvSpPr txBox="1"/>
            <p:nvPr/>
          </p:nvSpPr>
          <p:spPr>
            <a:xfrm>
              <a:off x="7509425" y="2629577"/>
              <a:ext cx="1612524" cy="646331"/>
            </a:xfrm>
            <a:prstGeom prst="rect">
              <a:avLst/>
            </a:prstGeom>
            <a:noFill/>
          </p:spPr>
          <p:txBody>
            <a:bodyPr wrap="square" rtlCol="0">
              <a:spAutoFit/>
            </a:bodyPr>
            <a:lstStyle/>
            <a:p>
              <a:r>
                <a:rPr lang="en-US" sz="1200"/>
                <a:t>Introduce over 50 careers with real-life people</a:t>
              </a:r>
            </a:p>
          </p:txBody>
        </p:sp>
      </p:grpSp>
      <p:grpSp>
        <p:nvGrpSpPr>
          <p:cNvPr id="28" name="Group 27">
            <a:extLst>
              <a:ext uri="{FF2B5EF4-FFF2-40B4-BE49-F238E27FC236}">
                <a16:creationId xmlns:a16="http://schemas.microsoft.com/office/drawing/2014/main" id="{6E47BD79-13A8-46A8-9B58-4178F0C32935}"/>
              </a:ext>
            </a:extLst>
          </p:cNvPr>
          <p:cNvGrpSpPr/>
          <p:nvPr/>
        </p:nvGrpSpPr>
        <p:grpSpPr>
          <a:xfrm>
            <a:off x="6149868" y="4106671"/>
            <a:ext cx="3003621" cy="1436392"/>
            <a:chOff x="9106676" y="2401868"/>
            <a:chExt cx="3003621" cy="1436392"/>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676" y="2466660"/>
              <a:ext cx="1371600" cy="1371600"/>
            </a:xfrm>
            <a:prstGeom prst="rect">
              <a:avLst/>
            </a:prstGeom>
          </p:spPr>
        </p:pic>
        <p:grpSp>
          <p:nvGrpSpPr>
            <p:cNvPr id="17" name="Group 16">
              <a:extLst>
                <a:ext uri="{FF2B5EF4-FFF2-40B4-BE49-F238E27FC236}">
                  <a16:creationId xmlns:a16="http://schemas.microsoft.com/office/drawing/2014/main" id="{1AD084D4-D4E4-4295-83DA-B5723BDE9088}"/>
                </a:ext>
              </a:extLst>
            </p:cNvPr>
            <p:cNvGrpSpPr/>
            <p:nvPr/>
          </p:nvGrpSpPr>
          <p:grpSpPr>
            <a:xfrm>
              <a:off x="10286580" y="2401868"/>
              <a:ext cx="1823717" cy="1077368"/>
              <a:chOff x="10286580" y="2401868"/>
              <a:chExt cx="1823717" cy="1077368"/>
            </a:xfrm>
          </p:grpSpPr>
          <p:sp>
            <p:nvSpPr>
              <p:cNvPr id="25" name="TextBox 24"/>
              <p:cNvSpPr txBox="1"/>
              <p:nvPr/>
            </p:nvSpPr>
            <p:spPr>
              <a:xfrm>
                <a:off x="10286580" y="2401868"/>
                <a:ext cx="1823717" cy="323165"/>
              </a:xfrm>
              <a:prstGeom prst="rect">
                <a:avLst/>
              </a:prstGeom>
              <a:noFill/>
            </p:spPr>
            <p:txBody>
              <a:bodyPr wrap="square" rtlCol="0">
                <a:spAutoFit/>
              </a:bodyPr>
              <a:lstStyle/>
              <a:p>
                <a:r>
                  <a:rPr lang="en-US" sz="1500" b="1">
                    <a:solidFill>
                      <a:srgbClr val="ED7D31"/>
                    </a:solidFill>
                  </a:rPr>
                  <a:t>Intro to Coding</a:t>
                </a:r>
              </a:p>
            </p:txBody>
          </p:sp>
          <p:sp>
            <p:nvSpPr>
              <p:cNvPr id="26" name="TextBox 25"/>
              <p:cNvSpPr txBox="1"/>
              <p:nvPr/>
            </p:nvSpPr>
            <p:spPr>
              <a:xfrm>
                <a:off x="10497773" y="2648239"/>
                <a:ext cx="1612524" cy="830997"/>
              </a:xfrm>
              <a:prstGeom prst="rect">
                <a:avLst/>
              </a:prstGeom>
              <a:noFill/>
            </p:spPr>
            <p:txBody>
              <a:bodyPr wrap="square" rtlCol="0">
                <a:spAutoFit/>
              </a:bodyPr>
              <a:lstStyle/>
              <a:p>
                <a:r>
                  <a:rPr lang="en-US" sz="1200"/>
                  <a:t>20 hour middle school course providing robust coding experiences</a:t>
                </a:r>
              </a:p>
            </p:txBody>
          </p:sp>
        </p:grpSp>
      </p:grpSp>
      <p:grpSp>
        <p:nvGrpSpPr>
          <p:cNvPr id="18" name="Group 17">
            <a:extLst>
              <a:ext uri="{FF2B5EF4-FFF2-40B4-BE49-F238E27FC236}">
                <a16:creationId xmlns:a16="http://schemas.microsoft.com/office/drawing/2014/main" id="{DEA9E6AC-7C93-4371-A8F7-927872C8734C}"/>
              </a:ext>
            </a:extLst>
          </p:cNvPr>
          <p:cNvGrpSpPr/>
          <p:nvPr/>
        </p:nvGrpSpPr>
        <p:grpSpPr>
          <a:xfrm>
            <a:off x="3128734" y="2400268"/>
            <a:ext cx="2999175" cy="1486007"/>
            <a:chOff x="145877" y="4084631"/>
            <a:chExt cx="2999175" cy="1486007"/>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77" y="4199038"/>
              <a:ext cx="1371600" cy="1371600"/>
            </a:xfrm>
            <a:prstGeom prst="rect">
              <a:avLst/>
            </a:prstGeom>
          </p:spPr>
        </p:pic>
        <p:sp>
          <p:nvSpPr>
            <p:cNvPr id="29" name="TextBox 28"/>
            <p:cNvSpPr txBox="1"/>
            <p:nvPr/>
          </p:nvSpPr>
          <p:spPr>
            <a:xfrm>
              <a:off x="1321335" y="4084631"/>
              <a:ext cx="1823717" cy="323165"/>
            </a:xfrm>
            <a:prstGeom prst="rect">
              <a:avLst/>
            </a:prstGeom>
          </p:spPr>
          <p:txBody>
            <a:bodyPr wrap="square" rtlCol="0">
              <a:spAutoFit/>
            </a:bodyPr>
            <a:lstStyle/>
            <a:p>
              <a:r>
                <a:rPr lang="en-US" sz="1500" b="1">
                  <a:solidFill>
                    <a:srgbClr val="ED7D31"/>
                  </a:solidFill>
                </a:rPr>
                <a:t>Hands-On Projects</a:t>
              </a:r>
            </a:p>
          </p:txBody>
        </p:sp>
        <p:sp>
          <p:nvSpPr>
            <p:cNvPr id="30" name="TextBox 29"/>
            <p:cNvSpPr txBox="1"/>
            <p:nvPr/>
          </p:nvSpPr>
          <p:spPr>
            <a:xfrm>
              <a:off x="1532528" y="4331002"/>
              <a:ext cx="1612524" cy="830997"/>
            </a:xfrm>
            <a:prstGeom prst="rect">
              <a:avLst/>
            </a:prstGeom>
          </p:spPr>
          <p:txBody>
            <a:bodyPr wrap="square" rtlCol="0">
              <a:spAutoFit/>
            </a:bodyPr>
            <a:lstStyle/>
            <a:p>
              <a:r>
                <a:rPr lang="en-US" sz="1200"/>
                <a:t>Mission challenges are project-based lessons using common materials</a:t>
              </a:r>
            </a:p>
          </p:txBody>
        </p:sp>
      </p:grpSp>
      <p:grpSp>
        <p:nvGrpSpPr>
          <p:cNvPr id="21" name="Group 20">
            <a:extLst>
              <a:ext uri="{FF2B5EF4-FFF2-40B4-BE49-F238E27FC236}">
                <a16:creationId xmlns:a16="http://schemas.microsoft.com/office/drawing/2014/main" id="{64B334D0-BE16-48F0-A4DB-8622CBBFCDB6}"/>
              </a:ext>
            </a:extLst>
          </p:cNvPr>
          <p:cNvGrpSpPr/>
          <p:nvPr/>
        </p:nvGrpSpPr>
        <p:grpSpPr>
          <a:xfrm>
            <a:off x="3132810" y="4084631"/>
            <a:ext cx="3137361" cy="1486007"/>
            <a:chOff x="3132810" y="4084631"/>
            <a:chExt cx="3137361" cy="1486007"/>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810" y="4199038"/>
              <a:ext cx="1371600" cy="1371600"/>
            </a:xfrm>
            <a:prstGeom prst="rect">
              <a:avLst/>
            </a:prstGeom>
          </p:spPr>
        </p:pic>
        <p:sp>
          <p:nvSpPr>
            <p:cNvPr id="32" name="TextBox 31"/>
            <p:cNvSpPr txBox="1"/>
            <p:nvPr/>
          </p:nvSpPr>
          <p:spPr>
            <a:xfrm>
              <a:off x="4309684" y="4084631"/>
              <a:ext cx="1960487" cy="323165"/>
            </a:xfrm>
            <a:prstGeom prst="rect">
              <a:avLst/>
            </a:prstGeom>
            <a:noFill/>
          </p:spPr>
          <p:txBody>
            <a:bodyPr wrap="square" rtlCol="0">
              <a:spAutoFit/>
            </a:bodyPr>
            <a:lstStyle/>
            <a:p>
              <a:r>
                <a:rPr lang="en-US" sz="1500" b="1">
                  <a:solidFill>
                    <a:srgbClr val="ED7D31"/>
                  </a:solidFill>
                </a:rPr>
                <a:t>3D Printing Activities</a:t>
              </a:r>
            </a:p>
          </p:txBody>
        </p:sp>
        <p:sp>
          <p:nvSpPr>
            <p:cNvPr id="33" name="TextBox 32"/>
            <p:cNvSpPr txBox="1"/>
            <p:nvPr/>
          </p:nvSpPr>
          <p:spPr>
            <a:xfrm>
              <a:off x="4520877" y="4331002"/>
              <a:ext cx="1612524" cy="646331"/>
            </a:xfrm>
            <a:prstGeom prst="rect">
              <a:avLst/>
            </a:prstGeom>
            <a:noFill/>
          </p:spPr>
          <p:txBody>
            <a:bodyPr wrap="square" rtlCol="0">
              <a:spAutoFit/>
            </a:bodyPr>
            <a:lstStyle/>
            <a:p>
              <a:r>
                <a:rPr lang="en-US" sz="1200"/>
                <a:t>Create objects that demonstrate science principles</a:t>
              </a:r>
            </a:p>
          </p:txBody>
        </p:sp>
      </p:grpSp>
      <p:grpSp>
        <p:nvGrpSpPr>
          <p:cNvPr id="24" name="Group 23">
            <a:extLst>
              <a:ext uri="{FF2B5EF4-FFF2-40B4-BE49-F238E27FC236}">
                <a16:creationId xmlns:a16="http://schemas.microsoft.com/office/drawing/2014/main" id="{6FD0AACD-7680-4CFD-86D0-C2E26AAEB970}"/>
              </a:ext>
            </a:extLst>
          </p:cNvPr>
          <p:cNvGrpSpPr/>
          <p:nvPr/>
        </p:nvGrpSpPr>
        <p:grpSpPr>
          <a:xfrm>
            <a:off x="9051611" y="2400268"/>
            <a:ext cx="3002007" cy="1482629"/>
            <a:chOff x="6119743" y="4088009"/>
            <a:chExt cx="3002007" cy="1482629"/>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743" y="4199038"/>
              <a:ext cx="1371600" cy="1371600"/>
            </a:xfrm>
            <a:prstGeom prst="rect">
              <a:avLst/>
            </a:prstGeom>
          </p:spPr>
        </p:pic>
        <p:sp>
          <p:nvSpPr>
            <p:cNvPr id="35" name="TextBox 34"/>
            <p:cNvSpPr txBox="1"/>
            <p:nvPr/>
          </p:nvSpPr>
          <p:spPr>
            <a:xfrm>
              <a:off x="7298033" y="4088009"/>
              <a:ext cx="1823717" cy="323165"/>
            </a:xfrm>
            <a:prstGeom prst="rect">
              <a:avLst/>
            </a:prstGeom>
            <a:noFill/>
          </p:spPr>
          <p:txBody>
            <a:bodyPr wrap="square" rtlCol="0">
              <a:spAutoFit/>
            </a:bodyPr>
            <a:lstStyle/>
            <a:p>
              <a:r>
                <a:rPr lang="en-US" sz="1500" b="1">
                  <a:solidFill>
                    <a:srgbClr val="ED7D31"/>
                  </a:solidFill>
                </a:rPr>
                <a:t>Parent Discussions</a:t>
              </a:r>
            </a:p>
          </p:txBody>
        </p:sp>
        <p:sp>
          <p:nvSpPr>
            <p:cNvPr id="36" name="TextBox 35"/>
            <p:cNvSpPr txBox="1"/>
            <p:nvPr/>
          </p:nvSpPr>
          <p:spPr>
            <a:xfrm>
              <a:off x="7509226" y="4334380"/>
              <a:ext cx="1612524" cy="646331"/>
            </a:xfrm>
            <a:prstGeom prst="rect">
              <a:avLst/>
            </a:prstGeom>
            <a:noFill/>
          </p:spPr>
          <p:txBody>
            <a:bodyPr wrap="square" rtlCol="0">
              <a:spAutoFit/>
            </a:bodyPr>
            <a:lstStyle/>
            <a:p>
              <a:r>
                <a:rPr lang="en-US" sz="1200"/>
                <a:t>Handouts and easy experiments for at-home discussions</a:t>
              </a:r>
            </a:p>
          </p:txBody>
        </p:sp>
      </p:grpSp>
      <p:grpSp>
        <p:nvGrpSpPr>
          <p:cNvPr id="27" name="Group 26">
            <a:extLst>
              <a:ext uri="{FF2B5EF4-FFF2-40B4-BE49-F238E27FC236}">
                <a16:creationId xmlns:a16="http://schemas.microsoft.com/office/drawing/2014/main" id="{41CFC546-FA3B-435C-9428-1C228FD3B4E4}"/>
              </a:ext>
            </a:extLst>
          </p:cNvPr>
          <p:cNvGrpSpPr/>
          <p:nvPr/>
        </p:nvGrpSpPr>
        <p:grpSpPr>
          <a:xfrm>
            <a:off x="9106676" y="4106671"/>
            <a:ext cx="3003422" cy="1463967"/>
            <a:chOff x="9106676" y="4106671"/>
            <a:chExt cx="3003422" cy="1463967"/>
          </a:xfrm>
        </p:grpSpPr>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6676" y="4199038"/>
              <a:ext cx="1371600" cy="1371600"/>
            </a:xfrm>
            <a:prstGeom prst="rect">
              <a:avLst/>
            </a:prstGeom>
          </p:spPr>
        </p:pic>
        <p:sp>
          <p:nvSpPr>
            <p:cNvPr id="38" name="TextBox 37"/>
            <p:cNvSpPr txBox="1"/>
            <p:nvPr/>
          </p:nvSpPr>
          <p:spPr>
            <a:xfrm>
              <a:off x="10286381" y="4106671"/>
              <a:ext cx="1823717" cy="323165"/>
            </a:xfrm>
            <a:prstGeom prst="rect">
              <a:avLst/>
            </a:prstGeom>
            <a:noFill/>
          </p:spPr>
          <p:txBody>
            <a:bodyPr wrap="square" rtlCol="0">
              <a:spAutoFit/>
            </a:bodyPr>
            <a:lstStyle/>
            <a:p>
              <a:r>
                <a:rPr lang="en-US" sz="1500" b="1">
                  <a:solidFill>
                    <a:srgbClr val="ED7D31"/>
                  </a:solidFill>
                </a:rPr>
                <a:t>Papercraft Figures</a:t>
              </a:r>
            </a:p>
          </p:txBody>
        </p:sp>
        <p:sp>
          <p:nvSpPr>
            <p:cNvPr id="39" name="TextBox 38"/>
            <p:cNvSpPr txBox="1"/>
            <p:nvPr/>
          </p:nvSpPr>
          <p:spPr>
            <a:xfrm>
              <a:off x="10497574" y="4353042"/>
              <a:ext cx="1612524" cy="830997"/>
            </a:xfrm>
            <a:prstGeom prst="rect">
              <a:avLst/>
            </a:prstGeom>
            <a:noFill/>
          </p:spPr>
          <p:txBody>
            <a:bodyPr wrap="square" rtlCol="0">
              <a:spAutoFit/>
            </a:bodyPr>
            <a:lstStyle/>
            <a:p>
              <a:r>
                <a:rPr lang="en-US" sz="1200"/>
                <a:t>Students make origami-type figures </a:t>
              </a:r>
              <a:br>
                <a:rPr lang="en-US" sz="1200"/>
              </a:br>
              <a:r>
                <a:rPr lang="en-US" sz="1200"/>
                <a:t>of 100 careers and technologies</a:t>
              </a:r>
            </a:p>
          </p:txBody>
        </p:sp>
      </p:grpSp>
      <p:sp>
        <p:nvSpPr>
          <p:cNvPr id="40" name="TextBox 39">
            <a:extLst>
              <a:ext uri="{FF2B5EF4-FFF2-40B4-BE49-F238E27FC236}">
                <a16:creationId xmlns:a16="http://schemas.microsoft.com/office/drawing/2014/main" id="{C65D2849-6928-EE1A-8A23-7DB4E4856C07}"/>
              </a:ext>
            </a:extLst>
          </p:cNvPr>
          <p:cNvSpPr txBox="1"/>
          <p:nvPr/>
        </p:nvSpPr>
        <p:spPr>
          <a:xfrm>
            <a:off x="348040" y="1427446"/>
            <a:ext cx="10911087" cy="646331"/>
          </a:xfrm>
          <a:prstGeom prst="rect">
            <a:avLst/>
          </a:prstGeom>
          <a:noFill/>
        </p:spPr>
        <p:txBody>
          <a:bodyPr wrap="square">
            <a:spAutoFit/>
          </a:bodyPr>
          <a:lstStyle/>
          <a:p>
            <a:pPr algn="ctr"/>
            <a:r>
              <a:rPr lang="en-US" sz="1800"/>
              <a:t>Interactive online lessons, ready-to-use lesson plans and activities for middle and high school students. </a:t>
            </a:r>
            <a:br>
              <a:rPr lang="en-US" sz="1800"/>
            </a:br>
            <a:r>
              <a:rPr lang="en-US" sz="1800"/>
              <a:t>Can be used by any teacher, anywhere. Validated and proven to increase STEM/CS/CTE career interest.</a:t>
            </a:r>
          </a:p>
        </p:txBody>
      </p:sp>
    </p:spTree>
    <p:extLst>
      <p:ext uri="{BB962C8B-B14F-4D97-AF65-F5344CB8AC3E}">
        <p14:creationId xmlns:p14="http://schemas.microsoft.com/office/powerpoint/2010/main" val="181747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67125" y="76200"/>
            <a:ext cx="1137324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kern="1200">
                <a:solidFill>
                  <a:srgbClr val="008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chemeClr val="tx1"/>
                </a:solidFill>
                <a:effectLst/>
                <a:uLnTx/>
                <a:uFillTx/>
                <a:latin typeface="+mn-lt"/>
                <a:ea typeface="+mj-ea"/>
                <a:cs typeface="+mj-cs"/>
              </a:rPr>
              <a:t>“Missions” involve a societal challenge that interests students.</a:t>
            </a:r>
          </a:p>
        </p:txBody>
      </p:sp>
      <p:sp>
        <p:nvSpPr>
          <p:cNvPr id="8" name="Title 1"/>
          <p:cNvSpPr txBox="1">
            <a:spLocks/>
          </p:cNvSpPr>
          <p:nvPr/>
        </p:nvSpPr>
        <p:spPr bwMode="auto">
          <a:xfrm>
            <a:off x="106249" y="1287646"/>
            <a:ext cx="1828800" cy="27432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a:ln>
                  <a:noFill/>
                </a:ln>
                <a:solidFill>
                  <a:srgbClr val="669B41"/>
                </a:solidFill>
                <a:effectLst/>
                <a:uLnTx/>
                <a:uFillTx/>
                <a:ea typeface="+mn-ea"/>
                <a:cs typeface="+mn-cs"/>
              </a:rPr>
              <a:t>12</a:t>
            </a:r>
          </a:p>
        </p:txBody>
      </p:sp>
      <p:sp>
        <p:nvSpPr>
          <p:cNvPr id="9" name="Title 1"/>
          <p:cNvSpPr txBox="1">
            <a:spLocks/>
          </p:cNvSpPr>
          <p:nvPr/>
        </p:nvSpPr>
        <p:spPr bwMode="auto">
          <a:xfrm>
            <a:off x="92565" y="3135922"/>
            <a:ext cx="1995488" cy="14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669B41"/>
                </a:solidFill>
                <a:effectLst/>
                <a:uLnTx/>
                <a:uFillTx/>
                <a:latin typeface="Myriad Pro" panose="020B0503030403020204" pitchFamily="34" charset="0"/>
                <a:ea typeface="+mn-ea"/>
                <a:cs typeface="+mn-cs"/>
              </a:rPr>
              <a:t>“Missions” that engage all </a:t>
            </a:r>
            <a:r>
              <a:rPr kumimoji="0" lang="en-US" altLang="en-US" sz="2400" b="1" i="0" u="none" strike="noStrike" kern="1200" cap="none" spc="0" normalizeH="0" baseline="0" noProof="0">
                <a:ln>
                  <a:noFill/>
                </a:ln>
                <a:solidFill>
                  <a:srgbClr val="669B41"/>
                </a:solidFill>
                <a:effectLst/>
                <a:uLnTx/>
                <a:uFillTx/>
                <a:latin typeface="+mn-lt"/>
                <a:ea typeface="+mn-ea"/>
                <a:cs typeface="+mn-cs"/>
              </a:rPr>
              <a:t>students</a:t>
            </a:r>
          </a:p>
        </p:txBody>
      </p:sp>
      <p:sp>
        <p:nvSpPr>
          <p:cNvPr id="11" name="Slide Number Placeholder 1">
            <a:extLst>
              <a:ext uri="{FF2B5EF4-FFF2-40B4-BE49-F238E27FC236}">
                <a16:creationId xmlns:a16="http://schemas.microsoft.com/office/drawing/2014/main" id="{EEC6AA80-5ACE-451B-B945-C54F5BA229C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8F3048-2432-4A98-8169-25A873A9DB3D}" type="slidenum">
              <a:rPr kumimoji="0" lang="en-US" sz="1200" b="0" i="0" u="none" strike="noStrike" kern="1200" cap="none" spc="0" normalizeH="0" baseline="0" noProof="0" smtClean="0">
                <a:ln>
                  <a:noFill/>
                </a:ln>
                <a:solidFill>
                  <a:prstClr val="black">
                    <a:tint val="75000"/>
                  </a:prstClr>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Myriad Pro" panose="020B0503030403020204" pitchFamily="34" charset="0"/>
              <a:ea typeface="+mn-ea"/>
              <a:cs typeface="+mn-cs"/>
            </a:endParaRPr>
          </a:p>
        </p:txBody>
      </p:sp>
      <p:sp>
        <p:nvSpPr>
          <p:cNvPr id="12" name="Rectangle 11">
            <a:extLst>
              <a:ext uri="{FF2B5EF4-FFF2-40B4-BE49-F238E27FC236}">
                <a16:creationId xmlns:a16="http://schemas.microsoft.com/office/drawing/2014/main" id="{AEA905CA-2443-448D-AB6E-78C9EFD0AE7F}"/>
              </a:ext>
            </a:extLst>
          </p:cNvPr>
          <p:cNvSpPr/>
          <p:nvPr/>
        </p:nvSpPr>
        <p:spPr>
          <a:xfrm flipV="1">
            <a:off x="-9886" y="725790"/>
            <a:ext cx="11373245" cy="52542"/>
          </a:xfrm>
          <a:prstGeom prst="rect">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F6A87565-4C22-43AA-A4EC-024FFADA1885}"/>
              </a:ext>
            </a:extLst>
          </p:cNvPr>
          <p:cNvGrpSpPr/>
          <p:nvPr/>
        </p:nvGrpSpPr>
        <p:grpSpPr>
          <a:xfrm>
            <a:off x="11373245" y="527950"/>
            <a:ext cx="615554" cy="603503"/>
            <a:chOff x="609599" y="954677"/>
            <a:chExt cx="2057401" cy="2017123"/>
          </a:xfrm>
        </p:grpSpPr>
        <p:pic>
          <p:nvPicPr>
            <p:cNvPr id="14" name="Picture 13">
              <a:extLst>
                <a:ext uri="{FF2B5EF4-FFF2-40B4-BE49-F238E27FC236}">
                  <a16:creationId xmlns:a16="http://schemas.microsoft.com/office/drawing/2014/main" id="{1E260832-EC50-4584-B076-EECE959590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412"/>
            <a:stretch/>
          </p:blipFill>
          <p:spPr>
            <a:xfrm>
              <a:off x="609599" y="954677"/>
              <a:ext cx="1905001" cy="1929287"/>
            </a:xfrm>
            <a:prstGeom prst="rect">
              <a:avLst/>
            </a:prstGeom>
          </p:spPr>
        </p:pic>
        <p:sp>
          <p:nvSpPr>
            <p:cNvPr id="15" name="Rectangle 14">
              <a:extLst>
                <a:ext uri="{FF2B5EF4-FFF2-40B4-BE49-F238E27FC236}">
                  <a16:creationId xmlns:a16="http://schemas.microsoft.com/office/drawing/2014/main" id="{677616E2-244D-4163-A846-07A8478B07AE}"/>
                </a:ext>
              </a:extLst>
            </p:cNvPr>
            <p:cNvSpPr/>
            <p:nvPr/>
          </p:nvSpPr>
          <p:spPr>
            <a:xfrm>
              <a:off x="1143000" y="24384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10" name="Table 9"/>
          <p:cNvGraphicFramePr>
            <a:graphicFrameLocks noGrp="1"/>
          </p:cNvGraphicFramePr>
          <p:nvPr/>
        </p:nvGraphicFramePr>
        <p:xfrm>
          <a:off x="2247640" y="1000439"/>
          <a:ext cx="8982359" cy="5836940"/>
        </p:xfrm>
        <a:graphic>
          <a:graphicData uri="http://schemas.openxmlformats.org/drawingml/2006/table">
            <a:tbl>
              <a:tblPr bandRow="1">
                <a:tableStyleId>{C083E6E3-FA7D-4D7B-A595-EF9225AFEA82}</a:tableStyleId>
              </a:tblPr>
              <a:tblGrid>
                <a:gridCol w="1614807">
                  <a:extLst>
                    <a:ext uri="{9D8B030D-6E8A-4147-A177-3AD203B41FA5}">
                      <a16:colId xmlns:a16="http://schemas.microsoft.com/office/drawing/2014/main" val="20000"/>
                    </a:ext>
                  </a:extLst>
                </a:gridCol>
                <a:gridCol w="5550896">
                  <a:extLst>
                    <a:ext uri="{9D8B030D-6E8A-4147-A177-3AD203B41FA5}">
                      <a16:colId xmlns:a16="http://schemas.microsoft.com/office/drawing/2014/main" val="20001"/>
                    </a:ext>
                  </a:extLst>
                </a:gridCol>
                <a:gridCol w="1816656">
                  <a:extLst>
                    <a:ext uri="{9D8B030D-6E8A-4147-A177-3AD203B41FA5}">
                      <a16:colId xmlns:a16="http://schemas.microsoft.com/office/drawing/2014/main" val="20002"/>
                    </a:ext>
                  </a:extLst>
                </a:gridCol>
              </a:tblGrid>
              <a:tr h="502668">
                <a:tc>
                  <a:txBody>
                    <a:bodyPr/>
                    <a:lstStyle/>
                    <a:p>
                      <a:pPr algn="ctr"/>
                      <a:r>
                        <a:rPr lang="en-US" sz="1300" b="1"/>
                        <a:t>Dolphin Rescue </a:t>
                      </a:r>
                    </a:p>
                  </a:txBody>
                  <a:tcPr marL="99134" marR="99134" marT="49571" marB="4957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39933">
                        <a:alpha val="20000"/>
                      </a:srgbClr>
                    </a:solidFill>
                  </a:tcPr>
                </a:tc>
                <a:tc>
                  <a:txBody>
                    <a:bodyPr/>
                    <a:lstStyle/>
                    <a:p>
                      <a:r>
                        <a:rPr lang="en-US" sz="1300"/>
                        <a:t>Help rescue rehabilitate an injured dolphin, including creating an artificial prosthetic tail</a:t>
                      </a:r>
                    </a:p>
                  </a:txBody>
                  <a:tcPr marL="99134" marR="99134" marT="49571" marB="49571" anchor="ctr">
                    <a:lnT w="12700" cap="flat" cmpd="sng" algn="ctr">
                      <a:solidFill>
                        <a:schemeClr val="tx1"/>
                      </a:solidFill>
                      <a:prstDash val="solid"/>
                      <a:round/>
                      <a:headEnd type="none" w="med" len="med"/>
                      <a:tailEnd type="none" w="med" len="med"/>
                    </a:lnT>
                    <a:solidFill>
                      <a:srgbClr val="339933">
                        <a:alpha val="20000"/>
                      </a:srgbClr>
                    </a:solidFill>
                  </a:tcPr>
                </a:tc>
                <a:tc>
                  <a:txBody>
                    <a:bodyPr/>
                    <a:lstStyle/>
                    <a:p>
                      <a:r>
                        <a:rPr lang="en-US" sz="1300"/>
                        <a:t>Biomedicine, Marine Science</a:t>
                      </a:r>
                    </a:p>
                  </a:txBody>
                  <a:tcPr marL="99134" marR="99134" marT="49571" marB="4957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39933">
                        <a:alpha val="20000"/>
                      </a:srgbClr>
                    </a:solidFill>
                  </a:tcPr>
                </a:tc>
                <a:extLst>
                  <a:ext uri="{0D108BD9-81ED-4DB2-BD59-A6C34878D82A}">
                    <a16:rowId xmlns:a16="http://schemas.microsoft.com/office/drawing/2014/main" val="10000"/>
                  </a:ext>
                </a:extLst>
              </a:tr>
              <a:tr h="502668">
                <a:tc>
                  <a:txBody>
                    <a:bodyPr/>
                    <a:lstStyle/>
                    <a:p>
                      <a:pPr algn="ctr"/>
                      <a:r>
                        <a:rPr lang="en-US" sz="1300" b="1"/>
                        <a:t>Haiti Orphanage </a:t>
                      </a:r>
                    </a:p>
                  </a:txBody>
                  <a:tcPr marL="99134" marR="99134" marT="49571" marB="49571"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Design and build an environmentally-sound orphanage for children left homeless by an earthquake in Haiti</a:t>
                      </a:r>
                    </a:p>
                  </a:txBody>
                  <a:tcPr marL="99134" marR="99134" marT="49571" marB="4957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Construction, Sustainability</a:t>
                      </a:r>
                    </a:p>
                  </a:txBody>
                  <a:tcPr marL="99134" marR="99134" marT="49571" marB="4957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02668">
                <a:tc>
                  <a:txBody>
                    <a:bodyPr/>
                    <a:lstStyle/>
                    <a:p>
                      <a:pPr algn="ctr"/>
                      <a:r>
                        <a:rPr lang="en-US" sz="1300" b="1"/>
                        <a:t>Heart Surgery </a:t>
                      </a:r>
                    </a:p>
                  </a:txBody>
                  <a:tcPr marL="99134" marR="99134" marT="49571" marB="49571" anchor="ctr">
                    <a:lnL w="12700" cap="flat" cmpd="sng" algn="ctr">
                      <a:solidFill>
                        <a:schemeClr val="tx1"/>
                      </a:solidFill>
                      <a:prstDash val="solid"/>
                      <a:round/>
                      <a:headEnd type="none" w="med" len="med"/>
                      <a:tailEnd type="none" w="med" len="med"/>
                    </a:lnL>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Conduct heart surgery and therapy for a child with a heart defect; evaluate the use of artificial hearts or heart components</a:t>
                      </a:r>
                    </a:p>
                  </a:txBody>
                  <a:tcPr marL="99134" marR="99134" marT="49571" marB="49571" anchor="ctr">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Medicine</a:t>
                      </a:r>
                    </a:p>
                  </a:txBody>
                  <a:tcPr marL="99134" marR="99134" marT="49571" marB="49571" anchor="ctr">
                    <a:lnR w="12700" cap="flat" cmpd="sng" algn="ctr">
                      <a:solidFill>
                        <a:schemeClr val="tx1"/>
                      </a:solidFill>
                      <a:prstDash val="solid"/>
                      <a:round/>
                      <a:headEnd type="none" w="med" len="med"/>
                      <a:tailEnd type="none" w="med" len="med"/>
                    </a:lnR>
                    <a:solidFill>
                      <a:srgbClr val="339933">
                        <a:alpha val="20000"/>
                      </a:srgbClr>
                    </a:solidFill>
                  </a:tcPr>
                </a:tc>
                <a:extLst>
                  <a:ext uri="{0D108BD9-81ED-4DB2-BD59-A6C34878D82A}">
                    <a16:rowId xmlns:a16="http://schemas.microsoft.com/office/drawing/2014/main" val="10002"/>
                  </a:ext>
                </a:extLst>
              </a:tr>
              <a:tr h="502668">
                <a:tc>
                  <a:txBody>
                    <a:bodyPr/>
                    <a:lstStyle/>
                    <a:p>
                      <a:pPr algn="ctr"/>
                      <a:r>
                        <a:rPr lang="en-US" sz="1300" b="1"/>
                        <a:t>Energy Production </a:t>
                      </a:r>
                    </a:p>
                  </a:txBody>
                  <a:tcPr marL="99134" marR="99134" marT="49571" marB="49571" anchor="ctr">
                    <a:lnL w="12700" cap="flat" cmpd="sng" algn="ctr">
                      <a:solidFill>
                        <a:schemeClr val="tx1"/>
                      </a:solidFill>
                      <a:prstDash val="solid"/>
                      <a:round/>
                      <a:headEnd type="none" w="med" len="med"/>
                      <a:tailEnd type="none" w="med" len="med"/>
                    </a:lnL>
                  </a:tcPr>
                </a:tc>
                <a:tc>
                  <a:txBody>
                    <a:bodyPr/>
                    <a:lstStyle/>
                    <a:p>
                      <a:r>
                        <a:rPr lang="en-US" sz="1300"/>
                        <a:t>Evaluate alternative or upgraded energy sources for a city that currently has an old coal-fired power plant</a:t>
                      </a:r>
                    </a:p>
                  </a:txBody>
                  <a:tcPr marL="99134" marR="99134" marT="49571" marB="49571" anchor="ctr"/>
                </a:tc>
                <a:tc>
                  <a:txBody>
                    <a:bodyPr/>
                    <a:lstStyle/>
                    <a:p>
                      <a:r>
                        <a:rPr lang="en-US" sz="1300"/>
                        <a:t>Energy Production, Environment</a:t>
                      </a:r>
                    </a:p>
                  </a:txBody>
                  <a:tcPr marL="99134" marR="99134" marT="49571" marB="4957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5130">
                <a:tc>
                  <a:txBody>
                    <a:bodyPr/>
                    <a:lstStyle/>
                    <a:p>
                      <a:pPr algn="ctr"/>
                      <a:r>
                        <a:rPr lang="en-US" sz="1300" b="1"/>
                        <a:t>Local Food </a:t>
                      </a:r>
                    </a:p>
                  </a:txBody>
                  <a:tcPr marL="99134" marR="99134" marT="49571" marB="49571" anchor="ctr">
                    <a:lnL w="12700" cap="flat" cmpd="sng" algn="ctr">
                      <a:solidFill>
                        <a:schemeClr val="tx1"/>
                      </a:solidFill>
                      <a:prstDash val="solid"/>
                      <a:round/>
                      <a:headEnd type="none" w="med" len="med"/>
                      <a:tailEnd type="none" w="med" len="med"/>
                    </a:lnL>
                    <a:solidFill>
                      <a:srgbClr val="339933">
                        <a:alpha val="20000"/>
                      </a:srgbClr>
                    </a:solidFill>
                  </a:tcPr>
                </a:tc>
                <a:tc>
                  <a:txBody>
                    <a:bodyPr/>
                    <a:lstStyle/>
                    <a:p>
                      <a:r>
                        <a:rPr lang="en-US" sz="1300"/>
                        <a:t>Consider methods to increase production of local foods in a community</a:t>
                      </a:r>
                    </a:p>
                  </a:txBody>
                  <a:tcPr marL="99134" marR="99134" marT="49571" marB="49571" anchor="ctr">
                    <a:solidFill>
                      <a:srgbClr val="339933">
                        <a:alpha val="20000"/>
                      </a:srgbClr>
                    </a:solidFill>
                  </a:tcPr>
                </a:tc>
                <a:tc>
                  <a:txBody>
                    <a:bodyPr/>
                    <a:lstStyle/>
                    <a:p>
                      <a:r>
                        <a:rPr lang="en-US" sz="1300"/>
                        <a:t>Agriculture</a:t>
                      </a:r>
                    </a:p>
                  </a:txBody>
                  <a:tcPr marL="99134" marR="99134" marT="49571" marB="49571" anchor="ctr">
                    <a:lnR w="12700" cap="flat" cmpd="sng" algn="ctr">
                      <a:solidFill>
                        <a:schemeClr val="tx1"/>
                      </a:solidFill>
                      <a:prstDash val="solid"/>
                      <a:round/>
                      <a:headEnd type="none" w="med" len="med"/>
                      <a:tailEnd type="none" w="med" len="med"/>
                    </a:lnR>
                    <a:solidFill>
                      <a:srgbClr val="339933">
                        <a:alpha val="20000"/>
                      </a:srgbClr>
                    </a:solidFill>
                  </a:tcPr>
                </a:tc>
                <a:extLst>
                  <a:ext uri="{0D108BD9-81ED-4DB2-BD59-A6C34878D82A}">
                    <a16:rowId xmlns:a16="http://schemas.microsoft.com/office/drawing/2014/main" val="10004"/>
                  </a:ext>
                </a:extLst>
              </a:tr>
              <a:tr h="502668">
                <a:tc>
                  <a:txBody>
                    <a:bodyPr/>
                    <a:lstStyle/>
                    <a:p>
                      <a:pPr algn="ctr"/>
                      <a:r>
                        <a:rPr lang="en-US" sz="1300" b="1"/>
                        <a:t>Robotics Design </a:t>
                      </a:r>
                    </a:p>
                  </a:txBody>
                  <a:tcPr marL="99134" marR="99134" marT="49571" marB="49571" anchor="ctr">
                    <a:lnL w="12700" cap="flat" cmpd="sng" algn="ctr">
                      <a:solidFill>
                        <a:schemeClr val="tx1"/>
                      </a:solidFill>
                      <a:prstDash val="solid"/>
                      <a:round/>
                      <a:headEnd type="none" w="med" len="med"/>
                      <a:tailEnd type="none" w="med" len="med"/>
                    </a:lnL>
                  </a:tcPr>
                </a:tc>
                <a:tc>
                  <a:txBody>
                    <a:bodyPr/>
                    <a:lstStyle/>
                    <a:p>
                      <a:r>
                        <a:rPr lang="en-US" sz="1300"/>
                        <a:t>Explore technology used for robotics design, such as sensors, electrical circuits, industrial design and computers</a:t>
                      </a:r>
                    </a:p>
                  </a:txBody>
                  <a:tcPr marL="99134" marR="99134" marT="49571" marB="49571" anchor="ctr"/>
                </a:tc>
                <a:tc>
                  <a:txBody>
                    <a:bodyPr/>
                    <a:lstStyle/>
                    <a:p>
                      <a:r>
                        <a:rPr lang="en-US" sz="1300"/>
                        <a:t>Electronics, Computer Science</a:t>
                      </a:r>
                    </a:p>
                  </a:txBody>
                  <a:tcPr marL="99134" marR="99134" marT="49571" marB="4957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502668">
                <a:tc>
                  <a:txBody>
                    <a:bodyPr/>
                    <a:lstStyle/>
                    <a:p>
                      <a:pPr algn="ctr"/>
                      <a:r>
                        <a:rPr lang="en-US" sz="1300" b="1">
                          <a:solidFill>
                            <a:schemeClr val="tx1"/>
                          </a:solidFill>
                        </a:rPr>
                        <a:t>Flu Outbreak </a:t>
                      </a:r>
                    </a:p>
                  </a:txBody>
                  <a:tcPr marL="99134" marR="99134" marT="49571" marB="49571" anchor="ctr">
                    <a:lnL w="12700" cap="flat" cmpd="sng" algn="ctr">
                      <a:solidFill>
                        <a:schemeClr val="tx1"/>
                      </a:solidFill>
                      <a:prstDash val="solid"/>
                      <a:round/>
                      <a:headEnd type="none" w="med" len="med"/>
                      <a:tailEnd type="none" w="med" len="med"/>
                    </a:lnL>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rPr>
                        <a:t>How health and IT professionals can use data warehousing and analysis to predict flu outbreaks using GIS and social media data</a:t>
                      </a:r>
                    </a:p>
                  </a:txBody>
                  <a:tcPr marL="99134" marR="99134" marT="49571" marB="49571" anchor="ctr">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rPr>
                        <a:t>Information Technology</a:t>
                      </a:r>
                    </a:p>
                  </a:txBody>
                  <a:tcPr marL="99134" marR="99134" marT="49571" marB="49571" anchor="ctr">
                    <a:lnR w="12700" cap="flat" cmpd="sng" algn="ctr">
                      <a:solidFill>
                        <a:schemeClr val="tx1"/>
                      </a:solidFill>
                      <a:prstDash val="solid"/>
                      <a:round/>
                      <a:headEnd type="none" w="med" len="med"/>
                      <a:tailEnd type="none" w="med" len="med"/>
                    </a:lnR>
                    <a:solidFill>
                      <a:srgbClr val="339933">
                        <a:alpha val="20000"/>
                      </a:srgbClr>
                    </a:solidFill>
                  </a:tcPr>
                </a:tc>
                <a:extLst>
                  <a:ext uri="{0D108BD9-81ED-4DB2-BD59-A6C34878D82A}">
                    <a16:rowId xmlns:a16="http://schemas.microsoft.com/office/drawing/2014/main" val="10006"/>
                  </a:ext>
                </a:extLst>
              </a:tr>
              <a:tr h="502668">
                <a:tc>
                  <a:txBody>
                    <a:bodyPr/>
                    <a:lstStyle/>
                    <a:p>
                      <a:pPr algn="ctr"/>
                      <a:r>
                        <a:rPr lang="en-US" sz="1300" b="1"/>
                        <a:t>Transportation Jam </a:t>
                      </a:r>
                    </a:p>
                  </a:txBody>
                  <a:tcPr marL="99134" marR="99134" marT="49571" marB="49571"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Evaluate new transportation methods for a city that has a traffic congestion problem</a:t>
                      </a:r>
                    </a:p>
                  </a:txBody>
                  <a:tcPr marL="99134" marR="99134" marT="49571" marB="4957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Transportation</a:t>
                      </a:r>
                    </a:p>
                  </a:txBody>
                  <a:tcPr marL="99134" marR="99134" marT="49571" marB="4957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502668">
                <a:tc>
                  <a:txBody>
                    <a:bodyPr/>
                    <a:lstStyle/>
                    <a:p>
                      <a:pPr algn="ctr"/>
                      <a:r>
                        <a:rPr lang="en-US" sz="1300" b="1"/>
                        <a:t>Manufacturing</a:t>
                      </a:r>
                      <a:r>
                        <a:rPr lang="en-US" sz="1300" b="1" baseline="0"/>
                        <a:t> Concept</a:t>
                      </a:r>
                      <a:endParaRPr lang="en-US" sz="1300" b="1"/>
                    </a:p>
                  </a:txBody>
                  <a:tcPr marL="99134" marR="99134" marT="49571" marB="49571" anchor="ctr">
                    <a:lnL w="12700" cap="flat" cmpd="sng" algn="ctr">
                      <a:solidFill>
                        <a:schemeClr val="tx1"/>
                      </a:solidFill>
                      <a:prstDash val="solid"/>
                      <a:round/>
                      <a:headEnd type="none" w="med" len="med"/>
                      <a:tailEnd type="none" w="med" len="med"/>
                    </a:lnL>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Use modern</a:t>
                      </a:r>
                      <a:r>
                        <a:rPr lang="en-US" sz="1300" baseline="0"/>
                        <a:t> manufacturing techniques to design and build a new concept car</a:t>
                      </a:r>
                      <a:endParaRPr lang="en-US" sz="1300"/>
                    </a:p>
                  </a:txBody>
                  <a:tcPr marL="99134" marR="99134" marT="49571" marB="49571" anchor="ctr">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Advanced Manufacturing</a:t>
                      </a:r>
                    </a:p>
                  </a:txBody>
                  <a:tcPr marL="99134" marR="99134" marT="49571" marB="49571" anchor="ctr">
                    <a:lnR w="12700" cap="flat" cmpd="sng" algn="ctr">
                      <a:solidFill>
                        <a:schemeClr val="tx1"/>
                      </a:solidFill>
                      <a:prstDash val="solid"/>
                      <a:round/>
                      <a:headEnd type="none" w="med" len="med"/>
                      <a:tailEnd type="none" w="med" len="med"/>
                    </a:lnR>
                    <a:solidFill>
                      <a:srgbClr val="339933">
                        <a:alpha val="20000"/>
                      </a:srgbClr>
                    </a:solidFill>
                  </a:tcPr>
                </a:tc>
                <a:extLst>
                  <a:ext uri="{0D108BD9-81ED-4DB2-BD59-A6C34878D82A}">
                    <a16:rowId xmlns:a16="http://schemas.microsoft.com/office/drawing/2014/main" val="10008"/>
                  </a:ext>
                </a:extLst>
              </a:tr>
              <a:tr h="405130">
                <a:tc>
                  <a:txBody>
                    <a:bodyPr/>
                    <a:lstStyle/>
                    <a:p>
                      <a:pPr algn="ctr"/>
                      <a:r>
                        <a:rPr lang="en-US" sz="1300" b="1"/>
                        <a:t>Entrepreneurship</a:t>
                      </a:r>
                    </a:p>
                  </a:txBody>
                  <a:tcPr marL="99134" marR="99134" marT="49571" marB="49571"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Set up a new business with a focus on entrepreneurship</a:t>
                      </a:r>
                    </a:p>
                  </a:txBody>
                  <a:tcPr marL="99134" marR="99134" marT="49571" marB="4957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Finance, Business</a:t>
                      </a:r>
                    </a:p>
                  </a:txBody>
                  <a:tcPr marL="99134" marR="99134" marT="49571" marB="4957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502668">
                <a:tc>
                  <a:txBody>
                    <a:bodyPr/>
                    <a:lstStyle/>
                    <a:p>
                      <a:pPr algn="ctr"/>
                      <a:r>
                        <a:rPr lang="en-US" sz="1300" b="1"/>
                        <a:t>Lightweight Aircraft</a:t>
                      </a:r>
                    </a:p>
                  </a:txBody>
                  <a:tcPr marL="99134" marR="99134" marT="49571" marB="49571" anchor="ctr">
                    <a:lnL w="12700" cap="flat" cmpd="sng" algn="ctr">
                      <a:solidFill>
                        <a:schemeClr val="tx1"/>
                      </a:solidFill>
                      <a:prstDash val="solid"/>
                      <a:round/>
                      <a:headEnd type="none" w="med" len="med"/>
                      <a:tailEnd type="none" w="med" len="med"/>
                    </a:lnL>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Design a lightweight and</a:t>
                      </a:r>
                      <a:r>
                        <a:rPr lang="en-US" sz="1300" baseline="0"/>
                        <a:t> easily maintained aircraft for distant missions</a:t>
                      </a:r>
                      <a:endParaRPr lang="en-US" sz="1300"/>
                    </a:p>
                  </a:txBody>
                  <a:tcPr marL="99134" marR="99134" marT="49571" marB="49571" anchor="ctr">
                    <a:solidFill>
                      <a:srgbClr val="33993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Lightweight Metals Manufacturing</a:t>
                      </a:r>
                    </a:p>
                  </a:txBody>
                  <a:tcPr marL="99134" marR="99134" marT="49571" marB="49571" anchor="ctr">
                    <a:lnR w="12700" cap="flat" cmpd="sng" algn="ctr">
                      <a:solidFill>
                        <a:schemeClr val="tx1"/>
                      </a:solidFill>
                      <a:prstDash val="solid"/>
                      <a:round/>
                      <a:headEnd type="none" w="med" len="med"/>
                      <a:tailEnd type="none" w="med" len="med"/>
                    </a:lnR>
                    <a:solidFill>
                      <a:srgbClr val="339933">
                        <a:alpha val="20000"/>
                      </a:srgbClr>
                    </a:solidFill>
                  </a:tcPr>
                </a:tc>
                <a:extLst>
                  <a:ext uri="{0D108BD9-81ED-4DB2-BD59-A6C34878D82A}">
                    <a16:rowId xmlns:a16="http://schemas.microsoft.com/office/drawing/2014/main" val="10010"/>
                  </a:ext>
                </a:extLst>
              </a:tr>
              <a:tr h="502668">
                <a:tc>
                  <a:txBody>
                    <a:bodyPr/>
                    <a:lstStyle/>
                    <a:p>
                      <a:pPr algn="ctr"/>
                      <a:r>
                        <a:rPr lang="en-US" sz="1300" b="1">
                          <a:solidFill>
                            <a:schemeClr val="tx1"/>
                          </a:solidFill>
                        </a:rPr>
                        <a:t>Hack</a:t>
                      </a:r>
                      <a:r>
                        <a:rPr lang="en-US" sz="1300" b="1" baseline="0">
                          <a:solidFill>
                            <a:schemeClr val="tx1"/>
                          </a:solidFill>
                        </a:rPr>
                        <a:t> Attack</a:t>
                      </a:r>
                      <a:endParaRPr lang="en-US" sz="1300" b="1">
                        <a:solidFill>
                          <a:schemeClr val="tx1"/>
                        </a:solidFill>
                      </a:endParaRPr>
                    </a:p>
                  </a:txBody>
                  <a:tcPr marL="99134" marR="99134" marT="49571" marB="49571"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rPr>
                        <a:t>Learn</a:t>
                      </a:r>
                      <a:r>
                        <a:rPr lang="en-US" sz="1300" baseline="0">
                          <a:solidFill>
                            <a:schemeClr val="tx1"/>
                          </a:solidFill>
                        </a:rPr>
                        <a:t> about methods to create and protect website, apps and social media after a school’s website and media are hacked</a:t>
                      </a:r>
                      <a:endParaRPr lang="en-US" sz="1300">
                        <a:solidFill>
                          <a:schemeClr val="tx1"/>
                        </a:solidFill>
                      </a:endParaRPr>
                    </a:p>
                  </a:txBody>
                  <a:tcPr marL="99134" marR="99134" marT="49571" marB="49571" anchor="ct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rPr>
                        <a:t>Computer</a:t>
                      </a:r>
                      <a:r>
                        <a:rPr lang="en-US" sz="1300" baseline="0">
                          <a:solidFill>
                            <a:schemeClr val="tx1"/>
                          </a:solidFill>
                        </a:rPr>
                        <a:t> Science</a:t>
                      </a:r>
                      <a:endParaRPr lang="en-US" sz="1300">
                        <a:solidFill>
                          <a:schemeClr val="tx1"/>
                        </a:solidFill>
                      </a:endParaRPr>
                    </a:p>
                  </a:txBody>
                  <a:tcPr marL="99134" marR="99134" marT="49571" marB="49571"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7946582"/>
                  </a:ext>
                </a:extLst>
              </a:tr>
            </a:tbl>
          </a:graphicData>
        </a:graphic>
      </p:graphicFrame>
      <p:sp>
        <p:nvSpPr>
          <p:cNvPr id="3" name="Rectangle 2">
            <a:extLst>
              <a:ext uri="{FF2B5EF4-FFF2-40B4-BE49-F238E27FC236}">
                <a16:creationId xmlns:a16="http://schemas.microsoft.com/office/drawing/2014/main" id="{EA377F0F-7C51-4C61-8483-BDDB70B8B42E}"/>
              </a:ext>
            </a:extLst>
          </p:cNvPr>
          <p:cNvSpPr/>
          <p:nvPr/>
        </p:nvSpPr>
        <p:spPr>
          <a:xfrm>
            <a:off x="2247640" y="787857"/>
            <a:ext cx="8982359" cy="205352"/>
          </a:xfrm>
          <a:prstGeom prst="rect">
            <a:avLst/>
          </a:prstGeom>
          <a:solidFill>
            <a:schemeClr val="accent6">
              <a:lumMod val="60000"/>
              <a:lumOff val="4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0C747C1-E154-4BCA-A4E6-8519E4809DB3}"/>
              </a:ext>
            </a:extLst>
          </p:cNvPr>
          <p:cNvSpPr txBox="1"/>
          <p:nvPr/>
        </p:nvSpPr>
        <p:spPr>
          <a:xfrm>
            <a:off x="2247641" y="723900"/>
            <a:ext cx="89823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   Mission                  Challenge                                                                                                      Career Clusters</a:t>
            </a:r>
          </a:p>
        </p:txBody>
      </p:sp>
    </p:spTree>
    <p:extLst>
      <p:ext uri="{BB962C8B-B14F-4D97-AF65-F5344CB8AC3E}">
        <p14:creationId xmlns:p14="http://schemas.microsoft.com/office/powerpoint/2010/main" val="93158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12</a:t>
            </a:fld>
            <a:endParaRPr lang="en-US"/>
          </a:p>
        </p:txBody>
      </p:sp>
      <p:pic>
        <p:nvPicPr>
          <p:cNvPr id="4" name="Picture 3" descr="Timeline&#10;&#10;Description automatically generated with medium confidence">
            <a:extLst>
              <a:ext uri="{FF2B5EF4-FFF2-40B4-BE49-F238E27FC236}">
                <a16:creationId xmlns:a16="http://schemas.microsoft.com/office/drawing/2014/main" id="{46B3F1CB-CB27-2D36-6461-402C7E560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633136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13</a:t>
            </a:fld>
            <a:endParaRPr lang="en-US" dirty="0"/>
          </a:p>
        </p:txBody>
      </p:sp>
      <p:pic>
        <p:nvPicPr>
          <p:cNvPr id="4" name="Picture 3" descr="Timeline&#10;&#10;Description automatically generated">
            <a:extLst>
              <a:ext uri="{FF2B5EF4-FFF2-40B4-BE49-F238E27FC236}">
                <a16:creationId xmlns:a16="http://schemas.microsoft.com/office/drawing/2014/main" id="{5827E264-5AA9-BB06-7EAB-E7740762E9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59274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14</a:t>
            </a:fld>
            <a:endParaRPr lang="en-US" dirty="0"/>
          </a:p>
        </p:txBody>
      </p:sp>
      <p:pic>
        <p:nvPicPr>
          <p:cNvPr id="4" name="Picture 3" descr="Timeline&#10;&#10;Description automatically generated">
            <a:extLst>
              <a:ext uri="{FF2B5EF4-FFF2-40B4-BE49-F238E27FC236}">
                <a16:creationId xmlns:a16="http://schemas.microsoft.com/office/drawing/2014/main" id="{C4596F8B-B45F-1D9D-2071-AC5D649EA3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2613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2F176C-25EC-2062-9163-281F203DD561}"/>
              </a:ext>
            </a:extLst>
          </p:cNvPr>
          <p:cNvSpPr>
            <a:spLocks noGrp="1"/>
          </p:cNvSpPr>
          <p:nvPr>
            <p:ph type="sldNum" sz="quarter" idx="12"/>
          </p:nvPr>
        </p:nvSpPr>
        <p:spPr/>
        <p:txBody>
          <a:bodyPr/>
          <a:lstStyle/>
          <a:p>
            <a:fld id="{11B18A5E-386C-4429-B12F-ECEA139C4C3A}" type="slidenum">
              <a:rPr lang="en-US" smtClean="0"/>
              <a:t>15</a:t>
            </a:fld>
            <a:endParaRPr lang="en-US"/>
          </a:p>
        </p:txBody>
      </p:sp>
      <p:pic>
        <p:nvPicPr>
          <p:cNvPr id="4" name="Picture 3" descr="Timeline&#10;&#10;Description automatically generated">
            <a:extLst>
              <a:ext uri="{FF2B5EF4-FFF2-40B4-BE49-F238E27FC236}">
                <a16:creationId xmlns:a16="http://schemas.microsoft.com/office/drawing/2014/main" id="{A875109D-70BF-608F-2BB7-07D99750DB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877" y="0"/>
            <a:ext cx="8892246" cy="6858000"/>
          </a:xfrm>
          <a:prstGeom prst="rect">
            <a:avLst/>
          </a:prstGeom>
        </p:spPr>
      </p:pic>
    </p:spTree>
    <p:extLst>
      <p:ext uri="{BB962C8B-B14F-4D97-AF65-F5344CB8AC3E}">
        <p14:creationId xmlns:p14="http://schemas.microsoft.com/office/powerpoint/2010/main" val="58666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16</a:t>
            </a:fld>
            <a:endParaRPr lang="en-US" dirty="0"/>
          </a:p>
        </p:txBody>
      </p:sp>
      <p:pic>
        <p:nvPicPr>
          <p:cNvPr id="4" name="Picture 3">
            <a:extLst>
              <a:ext uri="{FF2B5EF4-FFF2-40B4-BE49-F238E27FC236}">
                <a16:creationId xmlns:a16="http://schemas.microsoft.com/office/drawing/2014/main" id="{7533DE52-DF04-46C0-BDFA-E84F2E26C2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76367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8F3048-2432-4A98-8169-25A873A9DB3D}" type="slidenum">
              <a:rPr kumimoji="0" lang="en-US" sz="1200" b="0" i="0" u="none" strike="noStrike" kern="1200" cap="none" spc="0" normalizeH="0" baseline="0" noProof="0" smtClean="0">
                <a:ln>
                  <a:noFill/>
                </a:ln>
                <a:solidFill>
                  <a:prstClr val="black">
                    <a:tint val="75000"/>
                  </a:prstClr>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Myriad Pro" panose="020B0503030403020204" pitchFamily="34" charset="0"/>
              <a:ea typeface="+mn-ea"/>
              <a:cs typeface="+mn-cs"/>
            </a:endParaRPr>
          </a:p>
        </p:txBody>
      </p:sp>
      <p:sp>
        <p:nvSpPr>
          <p:cNvPr id="5" name="Rectangle 4">
            <a:extLst>
              <a:ext uri="{FF2B5EF4-FFF2-40B4-BE49-F238E27FC236}">
                <a16:creationId xmlns:a16="http://schemas.microsoft.com/office/drawing/2014/main" id="{BC08C7D2-0450-4AFD-9849-A31B9C9734D3}"/>
              </a:ext>
            </a:extLst>
          </p:cNvPr>
          <p:cNvSpPr/>
          <p:nvPr/>
        </p:nvSpPr>
        <p:spPr>
          <a:xfrm>
            <a:off x="9801546" y="2522306"/>
            <a:ext cx="2137025" cy="364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ontent Placeholder 2"/>
          <p:cNvSpPr txBox="1">
            <a:spLocks/>
          </p:cNvSpPr>
          <p:nvPr/>
        </p:nvSpPr>
        <p:spPr>
          <a:xfrm>
            <a:off x="714908" y="1091682"/>
            <a:ext cx="10544175" cy="57383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300" b="1" i="0" u="none" strike="noStrike" kern="1200" cap="none" spc="0" normalizeH="0" baseline="0" noProof="0">
                <a:ln>
                  <a:noFill/>
                </a:ln>
                <a:effectLst/>
                <a:uLnTx/>
                <a:uFillTx/>
                <a:ea typeface="+mn-ea"/>
                <a:cs typeface="+mn-cs"/>
              </a:rPr>
              <a:t>Student Survey Results Validated by Battelle:</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F59122"/>
                </a:solidFill>
                <a:effectLst/>
                <a:uLnTx/>
                <a:uFillTx/>
                <a:ea typeface="+mn-ea"/>
                <a:cs typeface="+mn-cs"/>
              </a:rPr>
              <a:t>55% Increase</a:t>
            </a:r>
            <a:r>
              <a:rPr kumimoji="0" lang="en-US" sz="1900" b="0" i="0" u="none" strike="noStrike" kern="1200" cap="none" spc="0" normalizeH="0" baseline="0" noProof="0">
                <a:ln>
                  <a:noFill/>
                </a:ln>
                <a:effectLst/>
                <a:uLnTx/>
                <a:uFillTx/>
                <a:ea typeface="+mn-ea"/>
                <a:cs typeface="+mn-cs"/>
              </a:rPr>
              <a:t> </a:t>
            </a:r>
            <a:r>
              <a:rPr kumimoji="0" lang="en-US" sz="1900" b="1" i="0" u="none" strike="noStrike" kern="1200" cap="none" spc="0" normalizeH="0" baseline="0" noProof="0">
                <a:ln>
                  <a:noFill/>
                </a:ln>
                <a:effectLst/>
                <a:uLnTx/>
                <a:uFillTx/>
                <a:ea typeface="+mn-ea"/>
                <a:cs typeface="+mn-cs"/>
              </a:rPr>
              <a:t>in students who strongly agree that they are interested in a career in Computer Sci. </a:t>
            </a:r>
            <a:endParaRPr kumimoji="0" lang="en-US" sz="1900" b="0" i="1" u="none" strike="noStrike" kern="1200" cap="none" spc="0" normalizeH="0" baseline="0" noProof="0">
              <a:ln>
                <a:noFill/>
              </a:ln>
              <a:effectLst/>
              <a:uLnTx/>
              <a:uFillTx/>
              <a:ea typeface="+mn-ea"/>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689941"/>
                </a:solidFill>
                <a:effectLst/>
                <a:uLnTx/>
                <a:uFillTx/>
                <a:ea typeface="+mn-ea"/>
                <a:cs typeface="+mn-cs"/>
              </a:rPr>
              <a:t>Doubling </a:t>
            </a:r>
            <a:r>
              <a:rPr kumimoji="0" lang="en-US" sz="1900" b="0" i="0" u="none" strike="noStrike" kern="1200" cap="none" spc="0" normalizeH="0" baseline="0" noProof="0">
                <a:ln>
                  <a:noFill/>
                </a:ln>
                <a:solidFill>
                  <a:prstClr val="black"/>
                </a:solidFill>
                <a:effectLst/>
                <a:uLnTx/>
                <a:uFillTx/>
                <a:ea typeface="+mn-ea"/>
                <a:cs typeface="+mn-cs"/>
              </a:rPr>
              <a:t> </a:t>
            </a:r>
            <a:r>
              <a:rPr kumimoji="0" lang="en-US" sz="1900" b="0" i="0" u="none" strike="noStrike" kern="1200" cap="none" spc="0" normalizeH="0" baseline="0" noProof="0">
                <a:ln>
                  <a:noFill/>
                </a:ln>
                <a:solidFill>
                  <a:srgbClr val="E7E6E6">
                    <a:lumMod val="50000"/>
                  </a:srgbClr>
                </a:solidFill>
                <a:effectLst/>
                <a:uLnTx/>
                <a:uFillTx/>
                <a:ea typeface="+mn-ea"/>
                <a:cs typeface="+mn-cs"/>
              </a:rPr>
              <a:t>the </a:t>
            </a:r>
            <a:r>
              <a:rPr kumimoji="0" lang="en-US" sz="1900" b="0" i="0" u="none" strike="noStrike" kern="1200" cap="none" spc="0" normalizeH="0" baseline="0" noProof="0">
                <a:ln>
                  <a:noFill/>
                </a:ln>
                <a:effectLst/>
                <a:uLnTx/>
                <a:uFillTx/>
                <a:ea typeface="+mn-ea"/>
                <a:cs typeface="+mn-cs"/>
              </a:rPr>
              <a:t># of students interested in becoming an engineer and/or scientist </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F59122"/>
                </a:solidFill>
                <a:effectLst/>
                <a:uLnTx/>
                <a:uFillTx/>
                <a:ea typeface="+mn-ea"/>
                <a:cs typeface="+mn-cs"/>
              </a:rPr>
              <a:t>79% Increase</a:t>
            </a:r>
            <a:r>
              <a:rPr kumimoji="0" lang="en-US" sz="1900" b="0" i="0" u="none" strike="noStrike" kern="1200" cap="none" spc="0" normalizeH="0" baseline="0" noProof="0">
                <a:ln>
                  <a:noFill/>
                </a:ln>
                <a:solidFill>
                  <a:prstClr val="black"/>
                </a:solidFill>
                <a:effectLst/>
                <a:uLnTx/>
                <a:uFillTx/>
                <a:ea typeface="+mn-ea"/>
                <a:cs typeface="+mn-cs"/>
              </a:rPr>
              <a:t> </a:t>
            </a:r>
            <a:r>
              <a:rPr kumimoji="0" lang="en-US" sz="1900" b="0" i="0" u="none" strike="noStrike" kern="1200" cap="none" spc="0" normalizeH="0" baseline="0" noProof="0">
                <a:ln>
                  <a:noFill/>
                </a:ln>
                <a:effectLst/>
                <a:uLnTx/>
                <a:uFillTx/>
                <a:ea typeface="+mn-ea"/>
                <a:cs typeface="+mn-cs"/>
              </a:rPr>
              <a:t>in students recognizing “</a:t>
            </a:r>
            <a:r>
              <a:rPr kumimoji="0" lang="en-US" sz="1900" b="0" i="1" u="none" strike="noStrike" kern="1200" cap="none" spc="0" normalizeH="0" baseline="0" noProof="0">
                <a:ln>
                  <a:noFill/>
                </a:ln>
                <a:effectLst/>
                <a:uLnTx/>
                <a:uFillTx/>
                <a:ea typeface="+mn-ea"/>
                <a:cs typeface="+mn-cs"/>
              </a:rPr>
              <a:t>Math is helpful when solving interesting problems.”</a:t>
            </a:r>
            <a:r>
              <a:rPr kumimoji="0" lang="en-US" sz="1900" b="0" i="0" u="none" strike="noStrike" kern="1200" cap="none" spc="0" normalizeH="0" baseline="0" noProof="0">
                <a:ln>
                  <a:noFill/>
                </a:ln>
                <a:effectLst/>
                <a:uLnTx/>
                <a:uFillTx/>
                <a:ea typeface="+mn-ea"/>
                <a:cs typeface="+mn-cs"/>
              </a:rPr>
              <a:t> </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689941"/>
                </a:solidFill>
                <a:effectLst/>
                <a:uLnTx/>
                <a:uFillTx/>
                <a:ea typeface="+mn-ea"/>
                <a:cs typeface="+mn-cs"/>
              </a:rPr>
              <a:t>69% Increase</a:t>
            </a:r>
            <a:r>
              <a:rPr kumimoji="0" lang="en-US" sz="1900" b="0" i="0" u="none" strike="noStrike" kern="1200" cap="none" spc="0" normalizeH="0" baseline="0" noProof="0">
                <a:ln>
                  <a:noFill/>
                </a:ln>
                <a:solidFill>
                  <a:prstClr val="black"/>
                </a:solidFill>
                <a:effectLst/>
                <a:uLnTx/>
                <a:uFillTx/>
                <a:ea typeface="+mn-ea"/>
                <a:cs typeface="+mn-cs"/>
              </a:rPr>
              <a:t> </a:t>
            </a:r>
            <a:r>
              <a:rPr kumimoji="0" lang="en-US" sz="1900" b="0" i="0" u="none" strike="noStrike" kern="1200" cap="none" spc="0" normalizeH="0" baseline="0" noProof="0">
                <a:ln>
                  <a:noFill/>
                </a:ln>
                <a:effectLst/>
                <a:uLnTx/>
                <a:uFillTx/>
                <a:ea typeface="+mn-ea"/>
                <a:cs typeface="+mn-cs"/>
              </a:rPr>
              <a:t>in students recognizing “</a:t>
            </a:r>
            <a:r>
              <a:rPr kumimoji="0" lang="en-US" sz="1900" b="0" i="1" u="none" strike="noStrike" kern="1200" cap="none" spc="0" normalizeH="0" baseline="0" noProof="0">
                <a:ln>
                  <a:noFill/>
                </a:ln>
                <a:effectLst/>
                <a:uLnTx/>
                <a:uFillTx/>
                <a:ea typeface="+mn-ea"/>
                <a:cs typeface="+mn-cs"/>
              </a:rPr>
              <a:t>What I learn in school will be useful later in life.”</a:t>
            </a:r>
            <a:endParaRPr kumimoji="0" lang="en-US" sz="1900" b="0" i="0" u="none" strike="noStrike" kern="1200" cap="none" spc="0" normalizeH="0" baseline="0" noProof="0">
              <a:ln>
                <a:noFill/>
              </a:ln>
              <a:effectLst/>
              <a:uLnTx/>
              <a:uFillTx/>
              <a:ea typeface="+mn-ea"/>
              <a:cs typeface="+mn-cs"/>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F59122"/>
                </a:solidFill>
                <a:effectLst/>
                <a:uLnTx/>
                <a:uFillTx/>
                <a:ea typeface="+mn-ea"/>
                <a:cs typeface="+mn-cs"/>
              </a:rPr>
              <a:t>56% Increase</a:t>
            </a:r>
            <a:r>
              <a:rPr kumimoji="0" lang="en-US" sz="1900" b="0" i="0" u="none" strike="noStrike" kern="1200" cap="none" spc="0" normalizeH="0" baseline="0" noProof="0">
                <a:ln>
                  <a:noFill/>
                </a:ln>
                <a:solidFill>
                  <a:prstClr val="black"/>
                </a:solidFill>
                <a:effectLst/>
                <a:uLnTx/>
                <a:uFillTx/>
                <a:ea typeface="+mn-ea"/>
                <a:cs typeface="+mn-cs"/>
              </a:rPr>
              <a:t> </a:t>
            </a:r>
            <a:r>
              <a:rPr kumimoji="0" lang="en-US" sz="1900" b="0" i="0" u="none" strike="noStrike" kern="1200" cap="none" spc="0" normalizeH="0" baseline="0" noProof="0">
                <a:ln>
                  <a:noFill/>
                </a:ln>
                <a:effectLst/>
                <a:uLnTx/>
                <a:uFillTx/>
                <a:ea typeface="+mn-ea"/>
                <a:cs typeface="+mn-cs"/>
              </a:rPr>
              <a:t>in students interested in </a:t>
            </a:r>
            <a:r>
              <a:rPr kumimoji="0" lang="en-US" sz="1900" b="1" i="0" u="none" strike="noStrike" kern="1200" cap="none" spc="0" normalizeH="0" baseline="0" noProof="0">
                <a:ln>
                  <a:noFill/>
                </a:ln>
                <a:effectLst/>
                <a:uLnTx/>
                <a:uFillTx/>
                <a:ea typeface="+mn-ea"/>
                <a:cs typeface="+mn-cs"/>
              </a:rPr>
              <a:t>taking advanced math classes</a:t>
            </a:r>
            <a:r>
              <a:rPr kumimoji="0" lang="en-US" sz="1900" b="0" i="0" u="none" strike="noStrike" kern="1200" cap="none" spc="0" normalizeH="0" baseline="0" noProof="0">
                <a:ln>
                  <a:noFill/>
                </a:ln>
                <a:effectLst/>
                <a:uLnTx/>
                <a:uFillTx/>
                <a:ea typeface="+mn-ea"/>
                <a:cs typeface="+mn-cs"/>
              </a:rPr>
              <a:t> in high school.</a:t>
            </a:r>
            <a:endParaRPr kumimoji="0" lang="en-US" sz="19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1200" b="1"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1" i="0" u="none" strike="noStrike" kern="1200" cap="none" spc="0" normalizeH="0" baseline="0" noProof="0">
                <a:ln>
                  <a:noFill/>
                </a:ln>
                <a:effectLst/>
                <a:uLnTx/>
                <a:uFillTx/>
                <a:ea typeface="+mn-ea"/>
                <a:cs typeface="+mn-cs"/>
              </a:rPr>
              <a:t>Independent </a:t>
            </a:r>
            <a:r>
              <a:rPr kumimoji="0" lang="en-US" sz="2300" b="1" i="0" u="none" strike="noStrike" kern="1200" cap="none" spc="0" normalizeH="0" baseline="0" noProof="0" err="1">
                <a:ln>
                  <a:noFill/>
                </a:ln>
                <a:effectLst/>
                <a:uLnTx/>
                <a:uFillTx/>
                <a:ea typeface="+mn-ea"/>
                <a:cs typeface="+mn-cs"/>
              </a:rPr>
              <a:t>Ed.D</a:t>
            </a:r>
            <a:r>
              <a:rPr kumimoji="0" lang="en-US" sz="2300" b="1" i="0" u="none" strike="noStrike" kern="1200" cap="none" spc="0" normalizeH="0" baseline="0" noProof="0">
                <a:ln>
                  <a:noFill/>
                </a:ln>
                <a:effectLst/>
                <a:uLnTx/>
                <a:uFillTx/>
                <a:ea typeface="+mn-ea"/>
                <a:cs typeface="+mn-cs"/>
              </a:rPr>
              <a:t>. Research Results: </a:t>
            </a:r>
            <a:r>
              <a:rPr kumimoji="0" lang="en-US" sz="1900" b="0" i="0" u="none" strike="noStrike" kern="0" cap="none" spc="0" normalizeH="0" baseline="0" noProof="0">
                <a:ln>
                  <a:noFill/>
                </a:ln>
                <a:effectLst/>
                <a:uLnTx/>
                <a:uFillTx/>
                <a:ea typeface="+mn-ea"/>
                <a:cs typeface="+mn-cs"/>
              </a:rPr>
              <a:t>Katherine Kendall, 2017. All items p&lt;.001, N=276</a:t>
            </a:r>
            <a:endParaRPr kumimoji="0" lang="en-US" sz="23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effectLst/>
                <a:uLnTx/>
                <a:uFillTx/>
                <a:ea typeface="+mn-ea"/>
                <a:cs typeface="+mn-cs"/>
              </a:rPr>
              <a:t>Learning Blade users were more likely to intend to pursue STEM careers: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F59122"/>
                </a:solidFill>
                <a:effectLst/>
                <a:uLnTx/>
                <a:uFillTx/>
                <a:ea typeface="+mn-ea"/>
                <a:cs typeface="+mn-cs"/>
              </a:rPr>
              <a:t>59% more likely </a:t>
            </a:r>
            <a:r>
              <a:rPr kumimoji="0" lang="en-US" sz="1900" b="0" i="0" u="none" strike="noStrike" kern="1200" cap="none" spc="0" normalizeH="0" baseline="0" noProof="0">
                <a:ln>
                  <a:noFill/>
                </a:ln>
                <a:effectLst/>
                <a:uLnTx/>
                <a:uFillTx/>
                <a:ea typeface="+mn-ea"/>
                <a:cs typeface="+mn-cs"/>
              </a:rPr>
              <a:t>to be interested in a STEM career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689941"/>
                </a:solidFill>
                <a:effectLst/>
                <a:uLnTx/>
                <a:uFillTx/>
                <a:ea typeface="+mn-ea"/>
                <a:cs typeface="+mn-cs"/>
              </a:rPr>
              <a:t>84% more likely </a:t>
            </a:r>
            <a:r>
              <a:rPr kumimoji="0" lang="en-US" sz="1900" b="0" i="0" u="none" strike="noStrike" kern="1200" cap="none" spc="0" normalizeH="0" baseline="0" noProof="0">
                <a:ln>
                  <a:noFill/>
                </a:ln>
                <a:effectLst/>
                <a:uLnTx/>
                <a:uFillTx/>
                <a:ea typeface="+mn-ea"/>
                <a:cs typeface="+mn-cs"/>
              </a:rPr>
              <a:t>to want a job that designs or builds thin</a:t>
            </a:r>
            <a:r>
              <a:rPr kumimoji="0" lang="en-US" sz="1900" b="0" i="0" u="none" strike="noStrike" kern="1200" cap="none" spc="0" normalizeH="0" baseline="0" noProof="0">
                <a:ln>
                  <a:noFill/>
                </a:ln>
                <a:solidFill>
                  <a:srgbClr val="E7E6E6">
                    <a:lumMod val="50000"/>
                  </a:srgbClr>
                </a:solidFill>
                <a:effectLst/>
                <a:uLnTx/>
                <a:uFillTx/>
                <a:ea typeface="+mn-ea"/>
                <a:cs typeface="+mn-cs"/>
              </a:rPr>
              <a:t>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F59122"/>
                </a:solidFill>
                <a:effectLst/>
                <a:uLnTx/>
                <a:uFillTx/>
                <a:ea typeface="+mn-ea"/>
                <a:cs typeface="+mn-cs"/>
              </a:rPr>
              <a:t>140% more likely </a:t>
            </a:r>
            <a:r>
              <a:rPr kumimoji="0" lang="en-US" sz="1900" b="0" i="0" u="none" strike="noStrike" kern="1200" cap="none" spc="0" normalizeH="0" baseline="0" noProof="0">
                <a:ln>
                  <a:noFill/>
                </a:ln>
                <a:effectLst/>
                <a:uLnTx/>
                <a:uFillTx/>
                <a:ea typeface="+mn-ea"/>
                <a:cs typeface="+mn-cs"/>
              </a:rPr>
              <a:t>to respond that they knew what STEM workers do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1" i="0" u="none" strike="noStrike" kern="1200" cap="none" spc="0" normalizeH="0" baseline="0" noProof="0">
                <a:ln>
                  <a:noFill/>
                </a:ln>
                <a:solidFill>
                  <a:srgbClr val="689941"/>
                </a:solidFill>
                <a:effectLst/>
                <a:uLnTx/>
                <a:uFillTx/>
                <a:ea typeface="+mn-ea"/>
                <a:cs typeface="+mn-cs"/>
              </a:rPr>
              <a:t>70% more likely </a:t>
            </a:r>
            <a:r>
              <a:rPr kumimoji="0" lang="en-US" sz="1900" b="0" i="0" u="none" strike="noStrike" kern="1200" cap="none" spc="0" normalizeH="0" baseline="0" noProof="0">
                <a:ln>
                  <a:noFill/>
                </a:ln>
                <a:effectLst/>
                <a:uLnTx/>
                <a:uFillTx/>
                <a:ea typeface="+mn-ea"/>
                <a:cs typeface="+mn-cs"/>
              </a:rPr>
              <a:t>to be willing to like to talk about science with others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59122"/>
                </a:solidFill>
                <a:effectLst/>
                <a:uLnTx/>
                <a:uFillTx/>
                <a:ea typeface="+mn-ea"/>
                <a:cs typeface="+mn-cs"/>
              </a:rPr>
              <a:t>Selected as “Accomplished” </a:t>
            </a:r>
            <a:r>
              <a:rPr kumimoji="0" lang="en-US" sz="2400" b="1" i="0" u="none" strike="noStrike" kern="1200" cap="none" spc="0" normalizeH="0" baseline="0" noProof="0">
                <a:ln>
                  <a:noFill/>
                </a:ln>
                <a:effectLst/>
                <a:uLnTx/>
                <a:uFillTx/>
                <a:ea typeface="+mn-ea"/>
                <a:cs typeface="+mn-cs"/>
              </a:rPr>
              <a:t>in </a:t>
            </a:r>
            <a:r>
              <a:rPr kumimoji="0" lang="en-US" sz="2400" b="1" i="0" u="none" strike="noStrike" kern="1200" cap="none" spc="0" normalizeH="0" baseline="0" noProof="0" err="1">
                <a:ln>
                  <a:noFill/>
                </a:ln>
                <a:effectLst/>
                <a:uLnTx/>
                <a:uFillTx/>
                <a:ea typeface="+mn-ea"/>
                <a:cs typeface="+mn-cs"/>
              </a:rPr>
              <a:t>STEMworks</a:t>
            </a:r>
            <a:r>
              <a:rPr kumimoji="0" lang="en-US" sz="2400" b="1" i="0" u="none" strike="noStrike" kern="1200" cap="none" spc="0" normalizeH="0" baseline="0" noProof="0">
                <a:ln>
                  <a:noFill/>
                </a:ln>
                <a:effectLst/>
                <a:uLnTx/>
                <a:uFillTx/>
                <a:ea typeface="+mn-ea"/>
                <a:cs typeface="+mn-cs"/>
              </a:rPr>
              <a:t> database by </a:t>
            </a:r>
            <a:r>
              <a:rPr kumimoji="0" lang="en-US" sz="2400" b="1" i="0" u="none" strike="noStrike" kern="1200" cap="none" spc="0" normalizeH="0" baseline="0" noProof="0" err="1">
                <a:ln>
                  <a:noFill/>
                </a:ln>
                <a:effectLst/>
                <a:uLnTx/>
                <a:uFillTx/>
                <a:ea typeface="+mn-ea"/>
                <a:cs typeface="+mn-cs"/>
              </a:rPr>
              <a:t>WestEd</a:t>
            </a:r>
            <a:r>
              <a:rPr kumimoji="0" lang="en-US" sz="2400" b="1" i="0" u="none" strike="noStrike" kern="1200" cap="none" spc="0" normalizeH="0" baseline="0" noProof="0">
                <a:ln>
                  <a:noFill/>
                </a:ln>
                <a:effectLst/>
                <a:uLnTx/>
                <a:uFillTx/>
                <a:ea typeface="+mn-ea"/>
                <a:cs typeface="+mn-cs"/>
              </a:rPr>
              <a:t> by </a:t>
            </a:r>
            <a:br>
              <a:rPr kumimoji="0" lang="en-US" sz="2400" b="1" i="0" u="none" strike="noStrike" kern="1200" cap="none" spc="0" normalizeH="0" baseline="0" noProof="0">
                <a:ln>
                  <a:noFill/>
                </a:ln>
                <a:solidFill>
                  <a:srgbClr val="E7E6E6">
                    <a:lumMod val="50000"/>
                  </a:srgbClr>
                </a:solidFill>
                <a:effectLst/>
                <a:uLnTx/>
                <a:uFillTx/>
                <a:ea typeface="+mn-ea"/>
                <a:cs typeface="+mn-cs"/>
              </a:rPr>
            </a:br>
            <a:r>
              <a:rPr kumimoji="0" lang="en-US" sz="2400" b="1" i="0" u="none" strike="noStrike" kern="1200" cap="none" spc="0" normalizeH="0" baseline="0" noProof="0">
                <a:ln>
                  <a:noFill/>
                </a:ln>
                <a:effectLst/>
                <a:uLnTx/>
                <a:uFillTx/>
                <a:ea typeface="+mn-ea"/>
                <a:cs typeface="+mn-cs"/>
              </a:rPr>
              <a:t>meeting rigorous design principles and evaluation by independent reviewers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E7E6E6">
                  <a:lumMod val="50000"/>
                </a:srgbClr>
              </a:solidFill>
              <a:effectLst/>
              <a:uLnTx/>
              <a:uFillTx/>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effectLst/>
                <a:uLnTx/>
                <a:uFillTx/>
                <a:ea typeface="+mn-ea"/>
                <a:cs typeface="+mn-cs"/>
              </a:rPr>
              <a:t>Learn more at </a:t>
            </a:r>
            <a:r>
              <a:rPr kumimoji="0" lang="en-US" sz="2400" b="1" i="0" u="none" strike="noStrike" kern="1200" cap="none" spc="0" normalizeH="0" baseline="0" noProof="0">
                <a:ln>
                  <a:noFill/>
                </a:ln>
                <a:solidFill>
                  <a:srgbClr val="E7E6E6">
                    <a:lumMod val="50000"/>
                  </a:srgbClr>
                </a:solidFill>
                <a:effectLst/>
                <a:uLnTx/>
                <a:uFillTx/>
                <a:ea typeface="+mn-ea"/>
                <a:cs typeface="+mn-cs"/>
                <a:hlinkClick r:id="rId2"/>
              </a:rPr>
              <a:t>http://link.learningblade.com/results</a:t>
            </a:r>
            <a:endParaRPr kumimoji="0" lang="en-US" sz="2400" b="1" i="0" u="none" strike="noStrike" kern="1200" cap="none" spc="0" normalizeH="0" baseline="0" noProof="0">
              <a:ln>
                <a:noFill/>
              </a:ln>
              <a:solidFill>
                <a:sysClr val="windowText" lastClr="000000"/>
              </a:solidFill>
              <a:effectLst/>
              <a:uLnTx/>
              <a:uFillTx/>
              <a:ea typeface="+mn-ea"/>
              <a:cs typeface="+mn-cs"/>
            </a:endParaRPr>
          </a:p>
        </p:txBody>
      </p:sp>
      <p:sp>
        <p:nvSpPr>
          <p:cNvPr id="23" name="Title 1"/>
          <p:cNvSpPr txBox="1">
            <a:spLocks/>
          </p:cNvSpPr>
          <p:nvPr/>
        </p:nvSpPr>
        <p:spPr bwMode="auto">
          <a:xfrm>
            <a:off x="703110" y="144610"/>
            <a:ext cx="10544175" cy="81035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689941"/>
                </a:solidFill>
                <a:effectLst/>
                <a:uLnTx/>
                <a:uFillTx/>
                <a:latin typeface="+mn-lt"/>
                <a:ea typeface="+mn-ea"/>
                <a:cs typeface="Arial" charset="0"/>
              </a:rPr>
              <a:t>Our results have been independently validated.</a:t>
            </a:r>
          </a:p>
        </p:txBody>
      </p:sp>
      <p:sp>
        <p:nvSpPr>
          <p:cNvPr id="26" name="Rectangle 25">
            <a:extLst>
              <a:ext uri="{FF2B5EF4-FFF2-40B4-BE49-F238E27FC236}">
                <a16:creationId xmlns:a16="http://schemas.microsoft.com/office/drawing/2014/main" id="{BC08C7D2-0450-4AFD-9849-A31B9C9734D3}"/>
              </a:ext>
            </a:extLst>
          </p:cNvPr>
          <p:cNvSpPr/>
          <p:nvPr/>
        </p:nvSpPr>
        <p:spPr>
          <a:xfrm>
            <a:off x="9755277" y="1267435"/>
            <a:ext cx="2137025" cy="364937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85137FD-10E8-4AC0-AEF0-02D971B619F8}"/>
              </a:ext>
            </a:extLst>
          </p:cNvPr>
          <p:cNvGrpSpPr/>
          <p:nvPr/>
        </p:nvGrpSpPr>
        <p:grpSpPr>
          <a:xfrm>
            <a:off x="9823164" y="1404530"/>
            <a:ext cx="2100454" cy="3726435"/>
            <a:chOff x="0" y="0"/>
            <a:chExt cx="2095500" cy="3971925"/>
          </a:xfrm>
        </p:grpSpPr>
        <p:pic>
          <p:nvPicPr>
            <p:cNvPr id="28" name="Picture 27">
              <a:extLst>
                <a:ext uri="{FF2B5EF4-FFF2-40B4-BE49-F238E27FC236}">
                  <a16:creationId xmlns:a16="http://schemas.microsoft.com/office/drawing/2014/main" id="{83C8BA37-7332-4305-B7FE-A84CBE702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0"/>
              <a:ext cx="1507490" cy="1099820"/>
            </a:xfrm>
            <a:prstGeom prst="rect">
              <a:avLst/>
            </a:prstGeom>
          </p:spPr>
        </p:pic>
        <p:pic>
          <p:nvPicPr>
            <p:cNvPr id="29" name="Picture 28">
              <a:extLst>
                <a:ext uri="{FF2B5EF4-FFF2-40B4-BE49-F238E27FC236}">
                  <a16:creationId xmlns:a16="http://schemas.microsoft.com/office/drawing/2014/main" id="{27B49D5C-DB8A-43DA-945F-2E390B51C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52675"/>
              <a:ext cx="1817370" cy="1283970"/>
            </a:xfrm>
            <a:prstGeom prst="rect">
              <a:avLst/>
            </a:prstGeom>
          </p:spPr>
        </p:pic>
        <p:pic>
          <p:nvPicPr>
            <p:cNvPr id="30" name="Picture 29">
              <a:extLst>
                <a:ext uri="{FF2B5EF4-FFF2-40B4-BE49-F238E27FC236}">
                  <a16:creationId xmlns:a16="http://schemas.microsoft.com/office/drawing/2014/main" id="{D6FFCC28-09D1-49B4-B1BD-F4E974654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1314450"/>
              <a:ext cx="1635125" cy="864870"/>
            </a:xfrm>
            <a:prstGeom prst="rect">
              <a:avLst/>
            </a:prstGeom>
          </p:spPr>
        </p:pic>
        <p:sp>
          <p:nvSpPr>
            <p:cNvPr id="31" name="Text Box 2">
              <a:extLst>
                <a:ext uri="{FF2B5EF4-FFF2-40B4-BE49-F238E27FC236}">
                  <a16:creationId xmlns:a16="http://schemas.microsoft.com/office/drawing/2014/main" id="{DF09067E-58C7-465B-AD5C-EFD3A6662D67}"/>
                </a:ext>
              </a:extLst>
            </p:cNvPr>
            <p:cNvSpPr txBox="1">
              <a:spLocks noChangeArrowheads="1"/>
            </p:cNvSpPr>
            <p:nvPr/>
          </p:nvSpPr>
          <p:spPr bwMode="auto">
            <a:xfrm>
              <a:off x="0" y="3619500"/>
              <a:ext cx="2095500" cy="3524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Results from Student Surveys</a:t>
              </a:r>
            </a:p>
          </p:txBody>
        </p:sp>
      </p:grpSp>
      <p:pic>
        <p:nvPicPr>
          <p:cNvPr id="13" name="Picture 12">
            <a:extLst>
              <a:ext uri="{FF2B5EF4-FFF2-40B4-BE49-F238E27FC236}">
                <a16:creationId xmlns:a16="http://schemas.microsoft.com/office/drawing/2014/main" id="{864E7F45-D5C3-4418-92D3-7C4B0DF1F7F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702155" y="5349045"/>
            <a:ext cx="2981169" cy="359162"/>
          </a:xfrm>
          <a:prstGeom prst="rect">
            <a:avLst/>
          </a:prstGeom>
        </p:spPr>
      </p:pic>
    </p:spTree>
    <p:extLst>
      <p:ext uri="{BB962C8B-B14F-4D97-AF65-F5344CB8AC3E}">
        <p14:creationId xmlns:p14="http://schemas.microsoft.com/office/powerpoint/2010/main" val="1641492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6B116E-96D6-48EC-9B66-AF7615007F19}"/>
              </a:ext>
            </a:extLst>
          </p:cNvPr>
          <p:cNvSpPr>
            <a:spLocks noGrp="1"/>
          </p:cNvSpPr>
          <p:nvPr>
            <p:ph type="sldNum" sz="quarter" idx="12"/>
          </p:nvPr>
        </p:nvSpPr>
        <p:spPr/>
        <p:txBody>
          <a:bodyPr/>
          <a:lstStyle/>
          <a:p>
            <a:fld id="{A28F3048-2432-4A98-8169-25A873A9DB3D}" type="slidenum">
              <a:rPr lang="en-US" smtClean="0"/>
              <a:pPr/>
              <a:t>18</a:t>
            </a:fld>
            <a:endParaRPr lang="en-US"/>
          </a:p>
        </p:txBody>
      </p:sp>
      <p:sp>
        <p:nvSpPr>
          <p:cNvPr id="6" name="Title 1">
            <a:extLst>
              <a:ext uri="{FF2B5EF4-FFF2-40B4-BE49-F238E27FC236}">
                <a16:creationId xmlns:a16="http://schemas.microsoft.com/office/drawing/2014/main" id="{84B222A4-0FC9-4B12-8457-1D314126AB60}"/>
              </a:ext>
            </a:extLst>
          </p:cNvPr>
          <p:cNvSpPr>
            <a:spLocks noGrp="1"/>
          </p:cNvSpPr>
          <p:nvPr>
            <p:ph type="title"/>
          </p:nvPr>
        </p:nvSpPr>
        <p:spPr>
          <a:xfrm>
            <a:off x="359195" y="1357716"/>
            <a:ext cx="11505121" cy="1707738"/>
          </a:xfrm>
        </p:spPr>
        <p:txBody>
          <a:bodyPr anchor="t">
            <a:normAutofit fontScale="90000"/>
          </a:bodyPr>
          <a:lstStyle/>
          <a:p>
            <a:r>
              <a:rPr lang="en-US" sz="2200" b="1">
                <a:solidFill>
                  <a:srgbClr val="F79423"/>
                </a:solidFill>
                <a:latin typeface="+mn-lt"/>
              </a:rPr>
              <a:t>This 20-hour course provides everything you need to introduce students to computer science and real, text-based computer programming for MIDDLE SCHOOL!</a:t>
            </a:r>
            <a:br>
              <a:rPr lang="en-US" sz="2200" b="1">
                <a:solidFill>
                  <a:schemeClr val="accent6"/>
                </a:solidFill>
                <a:latin typeface="+mn-lt"/>
              </a:rPr>
            </a:br>
            <a:br>
              <a:rPr lang="en-US" sz="2200">
                <a:solidFill>
                  <a:schemeClr val="accent6"/>
                </a:solidFill>
                <a:latin typeface="+mn-lt"/>
              </a:rPr>
            </a:br>
            <a:r>
              <a:rPr lang="en-US" sz="2200">
                <a:latin typeface="+mn-lt"/>
              </a:rPr>
              <a:t>Includes online lessons, group classroom activities, and complete lesson plans for guiding students through authentic coding experiences.  Topics include:</a:t>
            </a:r>
            <a:br>
              <a:rPr lang="en-US" sz="2200">
                <a:latin typeface="+mn-lt"/>
              </a:rPr>
            </a:br>
            <a:br>
              <a:rPr lang="en-US" sz="2200">
                <a:solidFill>
                  <a:schemeClr val="accent6"/>
                </a:solidFill>
                <a:latin typeface="+mn-lt"/>
              </a:rPr>
            </a:br>
            <a:endParaRPr lang="en-US">
              <a:solidFill>
                <a:schemeClr val="accent2">
                  <a:lumMod val="75000"/>
                </a:schemeClr>
              </a:solidFill>
              <a:latin typeface="+mn-lt"/>
            </a:endParaRPr>
          </a:p>
        </p:txBody>
      </p:sp>
      <p:sp>
        <p:nvSpPr>
          <p:cNvPr id="9" name="Title 1">
            <a:extLst>
              <a:ext uri="{FF2B5EF4-FFF2-40B4-BE49-F238E27FC236}">
                <a16:creationId xmlns:a16="http://schemas.microsoft.com/office/drawing/2014/main" id="{BAD70EDD-F8BC-48A6-9F83-881F1B6ED715}"/>
              </a:ext>
            </a:extLst>
          </p:cNvPr>
          <p:cNvSpPr txBox="1">
            <a:spLocks/>
          </p:cNvSpPr>
          <p:nvPr/>
        </p:nvSpPr>
        <p:spPr>
          <a:xfrm>
            <a:off x="359195" y="234950"/>
            <a:ext cx="11349127" cy="79681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yriad Pro" panose="020B0503030403020204" pitchFamily="34" charset="0"/>
                <a:ea typeface="+mj-ea"/>
                <a:cs typeface="+mj-cs"/>
              </a:defRPr>
            </a:lvl1pPr>
          </a:lstStyle>
          <a:p>
            <a:r>
              <a:rPr lang="en-US" sz="3000" dirty="0">
                <a:solidFill>
                  <a:srgbClr val="669B41"/>
                </a:solidFill>
                <a:latin typeface="+mn-lt"/>
              </a:rPr>
              <a:t> Learning Blade’s </a:t>
            </a:r>
            <a:r>
              <a:rPr lang="en-US" sz="3000" b="1" i="1" dirty="0">
                <a:solidFill>
                  <a:srgbClr val="669B41"/>
                </a:solidFill>
                <a:latin typeface="+mn-lt"/>
              </a:rPr>
              <a:t>Introduction to Coding</a:t>
            </a:r>
            <a:r>
              <a:rPr lang="en-US" sz="3000" dirty="0">
                <a:solidFill>
                  <a:srgbClr val="669B41"/>
                </a:solidFill>
                <a:latin typeface="+mn-lt"/>
              </a:rPr>
              <a:t>  Course Meets the Middle School Coding Block Requirement</a:t>
            </a:r>
          </a:p>
        </p:txBody>
      </p:sp>
      <p:pic>
        <p:nvPicPr>
          <p:cNvPr id="5" name="Picture 4" descr="Text&#10;&#10;Description automatically generated">
            <a:extLst>
              <a:ext uri="{FF2B5EF4-FFF2-40B4-BE49-F238E27FC236}">
                <a16:creationId xmlns:a16="http://schemas.microsoft.com/office/drawing/2014/main" id="{CBAFDF29-C631-47A4-A5B3-4613CB041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46" y="2544397"/>
            <a:ext cx="3539774" cy="3539774"/>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5BD7331E-B06D-4774-8F12-B9B2453C8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522" y="3059634"/>
            <a:ext cx="3401277" cy="3401277"/>
          </a:xfrm>
          <a:prstGeom prst="rect">
            <a:avLst/>
          </a:prstGeom>
        </p:spPr>
      </p:pic>
      <p:sp>
        <p:nvSpPr>
          <p:cNvPr id="12" name="Title 1">
            <a:extLst>
              <a:ext uri="{FF2B5EF4-FFF2-40B4-BE49-F238E27FC236}">
                <a16:creationId xmlns:a16="http://schemas.microsoft.com/office/drawing/2014/main" id="{89F6CF0C-EB62-41C7-BD9B-606DA53A25D3}"/>
              </a:ext>
            </a:extLst>
          </p:cNvPr>
          <p:cNvSpPr txBox="1">
            <a:spLocks/>
          </p:cNvSpPr>
          <p:nvPr/>
        </p:nvSpPr>
        <p:spPr>
          <a:xfrm>
            <a:off x="343440" y="2911631"/>
            <a:ext cx="4565911" cy="2361706"/>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3200" kern="1200">
                <a:solidFill>
                  <a:schemeClr val="tx1"/>
                </a:solidFill>
                <a:latin typeface="Myriad Pro" panose="020B0503030403020204" pitchFamily="34" charset="0"/>
                <a:ea typeface="+mj-ea"/>
                <a:cs typeface="+mj-cs"/>
              </a:defRPr>
            </a:lvl1pPr>
          </a:lstStyle>
          <a:p>
            <a:pPr marL="342900" indent="-342900">
              <a:lnSpc>
                <a:spcPct val="110000"/>
              </a:lnSpc>
              <a:spcAft>
                <a:spcPts val="600"/>
              </a:spcAft>
              <a:buFont typeface="Arial" panose="020B0604020202020204" pitchFamily="34" charset="0"/>
              <a:buChar char="•"/>
            </a:pPr>
            <a:r>
              <a:rPr lang="en-US" sz="2200">
                <a:latin typeface="+mn-lt"/>
              </a:rPr>
              <a:t>Computer hardware and software</a:t>
            </a:r>
          </a:p>
          <a:p>
            <a:pPr marL="342900" indent="-342900">
              <a:lnSpc>
                <a:spcPct val="110000"/>
              </a:lnSpc>
              <a:spcAft>
                <a:spcPts val="600"/>
              </a:spcAft>
              <a:buFont typeface="Arial" panose="020B0604020202020204" pitchFamily="34" charset="0"/>
              <a:buChar char="•"/>
            </a:pPr>
            <a:r>
              <a:rPr lang="en-US" sz="2200">
                <a:latin typeface="+mn-lt"/>
              </a:rPr>
              <a:t>Simple algorithms and common statements</a:t>
            </a:r>
          </a:p>
          <a:p>
            <a:pPr marL="342900" indent="-342900">
              <a:lnSpc>
                <a:spcPct val="110000"/>
              </a:lnSpc>
              <a:spcAft>
                <a:spcPts val="600"/>
              </a:spcAft>
              <a:buFont typeface="Arial" panose="020B0604020202020204" pitchFamily="34" charset="0"/>
              <a:buChar char="•"/>
            </a:pPr>
            <a:r>
              <a:rPr lang="en-US" sz="2200">
                <a:latin typeface="+mn-lt"/>
              </a:rPr>
              <a:t>Offline algorithm games</a:t>
            </a:r>
          </a:p>
          <a:p>
            <a:pPr marL="342900" indent="-342900">
              <a:lnSpc>
                <a:spcPct val="110000"/>
              </a:lnSpc>
              <a:spcAft>
                <a:spcPts val="600"/>
              </a:spcAft>
              <a:buFont typeface="Arial" panose="020B0604020202020204" pitchFamily="34" charset="0"/>
              <a:buChar char="•"/>
            </a:pPr>
            <a:r>
              <a:rPr lang="en-US" sz="2200">
                <a:latin typeface="+mn-lt"/>
              </a:rPr>
              <a:t>Beginning programming</a:t>
            </a:r>
          </a:p>
          <a:p>
            <a:pPr marL="342900" indent="-342900">
              <a:lnSpc>
                <a:spcPct val="110000"/>
              </a:lnSpc>
              <a:spcAft>
                <a:spcPts val="600"/>
              </a:spcAft>
              <a:buFont typeface="Arial" panose="020B0604020202020204" pitchFamily="34" charset="0"/>
              <a:buChar char="•"/>
            </a:pPr>
            <a:r>
              <a:rPr lang="en-US" sz="2200">
                <a:latin typeface="+mn-lt"/>
              </a:rPr>
              <a:t>Creating a simulated mobile app</a:t>
            </a:r>
          </a:p>
          <a:p>
            <a:pPr marL="342900" indent="-342900">
              <a:lnSpc>
                <a:spcPct val="110000"/>
              </a:lnSpc>
              <a:spcAft>
                <a:spcPts val="600"/>
              </a:spcAft>
              <a:buFont typeface="Arial" panose="020B0604020202020204" pitchFamily="34" charset="0"/>
              <a:buChar char="•"/>
            </a:pPr>
            <a:r>
              <a:rPr lang="en-US" sz="2200">
                <a:latin typeface="+mn-lt"/>
              </a:rPr>
              <a:t>Concepts of cybersecurity and personal security</a:t>
            </a:r>
          </a:p>
          <a:p>
            <a:pPr marL="342900" indent="-342900">
              <a:lnSpc>
                <a:spcPct val="110000"/>
              </a:lnSpc>
              <a:spcAft>
                <a:spcPts val="600"/>
              </a:spcAft>
              <a:buFont typeface="Arial" panose="020B0604020202020204" pitchFamily="34" charset="0"/>
              <a:buChar char="•"/>
            </a:pPr>
            <a:r>
              <a:rPr lang="en-US" sz="2200">
                <a:latin typeface="+mn-lt"/>
              </a:rPr>
              <a:t>Exploring common IT careers</a:t>
            </a:r>
          </a:p>
        </p:txBody>
      </p:sp>
      <p:sp>
        <p:nvSpPr>
          <p:cNvPr id="2" name="TextBox 1"/>
          <p:cNvSpPr txBox="1"/>
          <p:nvPr/>
        </p:nvSpPr>
        <p:spPr>
          <a:xfrm>
            <a:off x="97655" y="5186799"/>
            <a:ext cx="6365290" cy="1261884"/>
          </a:xfrm>
          <a:prstGeom prst="rect">
            <a:avLst/>
          </a:prstGeom>
          <a:noFill/>
        </p:spPr>
        <p:txBody>
          <a:bodyPr wrap="square" rtlCol="0">
            <a:spAutoFit/>
          </a:bodyPr>
          <a:lstStyle/>
          <a:p>
            <a:r>
              <a:rPr lang="en-US" sz="1500" b="1" i="1">
                <a:solidFill>
                  <a:srgbClr val="F59122"/>
                </a:solidFill>
              </a:rPr>
              <a:t>”Having the Learning Blade tool in schools, students are exposed to the world of CS courses, CS opportunities, and CS career paths, and that is getting more students interested in CS jobs such as coding. The new "Intro to Coding" Block will continue to enhance what teachers can provide to their students." </a:t>
            </a:r>
            <a:r>
              <a:rPr lang="en-US" sz="1600"/>
              <a:t>                                    Governor Asa Hutchinson</a:t>
            </a:r>
          </a:p>
        </p:txBody>
      </p:sp>
    </p:spTree>
    <p:extLst>
      <p:ext uri="{BB962C8B-B14F-4D97-AF65-F5344CB8AC3E}">
        <p14:creationId xmlns:p14="http://schemas.microsoft.com/office/powerpoint/2010/main" val="3133817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7737B6-E6A0-45DE-8617-164C0D70ADDF}" type="slidenum">
              <a:rPr lang="en-US" smtClean="0"/>
              <a:pPr>
                <a:defRPr/>
              </a:pPr>
              <a:t>19</a:t>
            </a:fld>
            <a:endParaRPr lang="en-US" dirty="0"/>
          </a:p>
        </p:txBody>
      </p:sp>
      <p:sp>
        <p:nvSpPr>
          <p:cNvPr id="9" name="Title 1"/>
          <p:cNvSpPr txBox="1">
            <a:spLocks/>
          </p:cNvSpPr>
          <p:nvPr/>
        </p:nvSpPr>
        <p:spPr bwMode="auto">
          <a:xfrm>
            <a:off x="282908" y="180973"/>
            <a:ext cx="11909092" cy="69525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dirty="0">
                <a:solidFill>
                  <a:srgbClr val="669B41"/>
                </a:solidFill>
                <a:latin typeface="+mn-lt"/>
              </a:rPr>
              <a:t>Course outline includes a complete context for computer science</a:t>
            </a:r>
          </a:p>
        </p:txBody>
      </p:sp>
      <p:sp>
        <p:nvSpPr>
          <p:cNvPr id="5" name="TextBox 4">
            <a:extLst>
              <a:ext uri="{FF2B5EF4-FFF2-40B4-BE49-F238E27FC236}">
                <a16:creationId xmlns:a16="http://schemas.microsoft.com/office/drawing/2014/main" id="{56C25BCB-DEEF-43C8-B555-040F935413A1}"/>
              </a:ext>
            </a:extLst>
          </p:cNvPr>
          <p:cNvSpPr txBox="1"/>
          <p:nvPr/>
        </p:nvSpPr>
        <p:spPr>
          <a:xfrm>
            <a:off x="577448" y="1087676"/>
            <a:ext cx="10719635" cy="5570756"/>
          </a:xfrm>
          <a:prstGeom prst="rect">
            <a:avLst/>
          </a:prstGeom>
          <a:solidFill>
            <a:schemeClr val="bg1"/>
          </a:solidFill>
          <a:effectLst>
            <a:softEdge rad="31750"/>
          </a:effectLst>
        </p:spPr>
        <p:txBody>
          <a:bodyPr wrap="square" rtlCol="0">
            <a:spAutoFit/>
          </a:bodyPr>
          <a:lstStyle/>
          <a:p>
            <a:pPr>
              <a:spcAft>
                <a:spcPts val="1200"/>
              </a:spcAft>
            </a:pPr>
            <a:r>
              <a:rPr lang="en-US" sz="2400" b="1" dirty="0">
                <a:solidFill>
                  <a:srgbClr val="FF9801"/>
                </a:solidFill>
              </a:rPr>
              <a:t>Technologies</a:t>
            </a:r>
          </a:p>
          <a:p>
            <a:pPr marL="342900" indent="-342900">
              <a:spcAft>
                <a:spcPts val="1200"/>
              </a:spcAft>
              <a:buFont typeface="Arial" panose="020B0604020202020204" pitchFamily="34" charset="0"/>
              <a:buChar char="•"/>
            </a:pPr>
            <a:r>
              <a:rPr lang="en-US" sz="2200" b="1" dirty="0">
                <a:solidFill>
                  <a:srgbClr val="FF9801"/>
                </a:solidFill>
              </a:rPr>
              <a:t>Computers in Our Society - </a:t>
            </a:r>
            <a:r>
              <a:rPr lang="en-US" dirty="0"/>
              <a:t>The history, variety, and major components of common computers.</a:t>
            </a:r>
          </a:p>
          <a:p>
            <a:pPr marL="342900" indent="-342900">
              <a:spcAft>
                <a:spcPts val="1200"/>
              </a:spcAft>
              <a:buFont typeface="Arial" panose="020B0604020202020204" pitchFamily="34" charset="0"/>
              <a:buChar char="•"/>
            </a:pPr>
            <a:r>
              <a:rPr lang="en-US" sz="2200" b="1" dirty="0">
                <a:solidFill>
                  <a:srgbClr val="FF9801"/>
                </a:solidFill>
              </a:rPr>
              <a:t>Basic Concepts of Programming - </a:t>
            </a:r>
            <a:r>
              <a:rPr lang="en-US" dirty="0"/>
              <a:t>The purpose of programs, and the concept of simple algorithms and basic statements.</a:t>
            </a:r>
          </a:p>
          <a:p>
            <a:pPr marL="342900" indent="-342900">
              <a:spcAft>
                <a:spcPts val="1200"/>
              </a:spcAft>
              <a:buFont typeface="Arial" panose="020B0604020202020204" pitchFamily="34" charset="0"/>
              <a:buChar char="•"/>
            </a:pPr>
            <a:r>
              <a:rPr lang="en-US" sz="2200" b="1" dirty="0">
                <a:solidFill>
                  <a:srgbClr val="FF9801"/>
                </a:solidFill>
              </a:rPr>
              <a:t>Creating Your First Code for Robots  -</a:t>
            </a:r>
            <a:r>
              <a:rPr lang="en-US" sz="2200" b="1" dirty="0">
                <a:solidFill>
                  <a:srgbClr val="ED7D31"/>
                </a:solidFill>
              </a:rPr>
              <a:t> </a:t>
            </a:r>
            <a:r>
              <a:rPr lang="en-US" dirty="0"/>
              <a:t>Understanding the need for a program to control a robot, and writing a simple program to guide a virtual robot through a maze.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9801"/>
                </a:solidFill>
                <a:effectLst/>
                <a:uLnTx/>
                <a:uFillTx/>
                <a:latin typeface="Calibri" panose="020F0502020204030204"/>
                <a:ea typeface="+mn-ea"/>
                <a:cs typeface="+mn-cs"/>
              </a:rPr>
              <a:t>Mobile Applications and Cloud Computing -</a:t>
            </a:r>
            <a:r>
              <a:rPr kumimoji="0" lang="en-US" sz="22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Planning the function of a mobile app, and creating a simple graphic virtual app.</a:t>
            </a:r>
            <a:endParaRPr lang="en-US" sz="2200" b="1" dirty="0">
              <a:solidFill>
                <a:srgbClr val="FF9801"/>
              </a:solidFill>
            </a:endParaRPr>
          </a:p>
          <a:p>
            <a:pPr marL="342900" indent="-342900">
              <a:spcAft>
                <a:spcPts val="1200"/>
              </a:spcAft>
              <a:buFont typeface="Arial" panose="020B0604020202020204" pitchFamily="34" charset="0"/>
              <a:buChar char="•"/>
            </a:pPr>
            <a:r>
              <a:rPr lang="en-US" sz="2200" b="1" dirty="0">
                <a:solidFill>
                  <a:srgbClr val="FF9801"/>
                </a:solidFill>
              </a:rPr>
              <a:t>Creating Interactive Programs - </a:t>
            </a:r>
            <a:r>
              <a:rPr lang="en-US" sz="1800" dirty="0"/>
              <a:t>Introduction to basic programming statements, then writing programs to guide virtual turtles and create an interactive game</a:t>
            </a:r>
            <a:endParaRPr lang="en-US" sz="2000" dirty="0"/>
          </a:p>
          <a:p>
            <a:pPr marL="342900" indent="-342900">
              <a:spcAft>
                <a:spcPts val="1200"/>
              </a:spcAft>
              <a:buFont typeface="Arial" panose="020B0604020202020204" pitchFamily="34" charset="0"/>
              <a:buChar char="•"/>
            </a:pPr>
            <a:r>
              <a:rPr lang="en-US" sz="2200" b="1" dirty="0">
                <a:solidFill>
                  <a:srgbClr val="FF9801"/>
                </a:solidFill>
              </a:rPr>
              <a:t>Common Business Applications -</a:t>
            </a:r>
            <a:r>
              <a:rPr lang="en-US" sz="2200" b="1" dirty="0">
                <a:solidFill>
                  <a:srgbClr val="ED7D31"/>
                </a:solidFill>
              </a:rPr>
              <a:t> </a:t>
            </a:r>
            <a:r>
              <a:rPr lang="en-US" sz="1800" dirty="0"/>
              <a:t>Introduction of common business applications such as databases, and hands-on activities using data and data tables.</a:t>
            </a:r>
          </a:p>
          <a:p>
            <a:pPr marL="342900" indent="-342900">
              <a:spcAft>
                <a:spcPts val="1200"/>
              </a:spcAft>
              <a:buFont typeface="Arial" panose="020B0604020202020204" pitchFamily="34" charset="0"/>
              <a:buChar char="•"/>
            </a:pPr>
            <a:r>
              <a:rPr lang="en-US" sz="2200" b="1" dirty="0">
                <a:solidFill>
                  <a:srgbClr val="FF9801"/>
                </a:solidFill>
              </a:rPr>
              <a:t>Introduction to Cybersecurity - </a:t>
            </a:r>
            <a:r>
              <a:rPr lang="en-US" sz="1800" dirty="0"/>
              <a:t>Concepts of privacy and security on the Internet, and methods for preventing hacking and protecting websites.</a:t>
            </a:r>
          </a:p>
        </p:txBody>
      </p:sp>
      <p:sp>
        <p:nvSpPr>
          <p:cNvPr id="11" name="Slide Number Placeholder 1">
            <a:extLst>
              <a:ext uri="{FF2B5EF4-FFF2-40B4-BE49-F238E27FC236}">
                <a16:creationId xmlns:a16="http://schemas.microsoft.com/office/drawing/2014/main" id="{E7A3E56F-2533-496D-BE45-15217FB62C1A}"/>
              </a:ext>
            </a:extLst>
          </p:cNvPr>
          <p:cNvSpPr txBox="1">
            <a:spLocks/>
          </p:cNvSpPr>
          <p:nvPr/>
        </p:nvSpPr>
        <p:spPr>
          <a:xfrm>
            <a:off x="11650132" y="6508750"/>
            <a:ext cx="4910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8F3048-2432-4A98-8169-25A873A9DB3D}" type="slidenum">
              <a:rPr lang="en-US" smtClean="0"/>
              <a:pPr/>
              <a:t>19</a:t>
            </a:fld>
            <a:endParaRPr lang="en-US" dirty="0"/>
          </a:p>
        </p:txBody>
      </p:sp>
    </p:spTree>
    <p:extLst>
      <p:ext uri="{BB962C8B-B14F-4D97-AF65-F5344CB8AC3E}">
        <p14:creationId xmlns:p14="http://schemas.microsoft.com/office/powerpoint/2010/main" val="1816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4FB90EC-DE3F-420D-B3FA-595A76CAE2A3}"/>
              </a:ext>
            </a:extLst>
          </p:cNvPr>
          <p:cNvSpPr>
            <a:spLocks noGrp="1"/>
          </p:cNvSpPr>
          <p:nvPr>
            <p:ph type="title"/>
          </p:nvPr>
        </p:nvSpPr>
        <p:spPr>
          <a:xfrm>
            <a:off x="838200" y="291612"/>
            <a:ext cx="10515600" cy="1325563"/>
          </a:xfrm>
        </p:spPr>
        <p:txBody>
          <a:bodyPr/>
          <a:lstStyle/>
          <a:p>
            <a:r>
              <a:rPr lang="en-US" dirty="0">
                <a:solidFill>
                  <a:srgbClr val="203146"/>
                </a:solidFill>
              </a:rPr>
              <a:t>        STEP 1: Sign Up Today! </a:t>
            </a:r>
            <a:br>
              <a:rPr lang="en-US" dirty="0">
                <a:solidFill>
                  <a:srgbClr val="203146"/>
                </a:solidFill>
              </a:rPr>
            </a:br>
            <a:r>
              <a:rPr lang="en-US" dirty="0">
                <a:solidFill>
                  <a:srgbClr val="203146"/>
                </a:solidFill>
              </a:rPr>
              <a:t>         </a:t>
            </a:r>
          </a:p>
        </p:txBody>
      </p:sp>
      <p:graphicFrame>
        <p:nvGraphicFramePr>
          <p:cNvPr id="2" name="Table 3">
            <a:extLst>
              <a:ext uri="{FF2B5EF4-FFF2-40B4-BE49-F238E27FC236}">
                <a16:creationId xmlns:a16="http://schemas.microsoft.com/office/drawing/2014/main" id="{E68A0507-C8E4-448C-9E15-5C2D5F5E3394}"/>
              </a:ext>
            </a:extLst>
          </p:cNvPr>
          <p:cNvGraphicFramePr>
            <a:graphicFrameLocks noGrp="1"/>
          </p:cNvGraphicFramePr>
          <p:nvPr/>
        </p:nvGraphicFramePr>
        <p:xfrm>
          <a:off x="2068975" y="1423839"/>
          <a:ext cx="7911791" cy="204319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gridCol w="4054415">
                  <a:extLst>
                    <a:ext uri="{9D8B030D-6E8A-4147-A177-3AD203B41FA5}">
                      <a16:colId xmlns:a16="http://schemas.microsoft.com/office/drawing/2014/main" val="1415356297"/>
                    </a:ext>
                  </a:extLst>
                </a:gridCol>
              </a:tblGrid>
              <a:tr h="102159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solidFill>
                            <a:srgbClr val="0066FF"/>
                          </a:solidFill>
                          <a:effectLst/>
                          <a:latin typeface="+mn-lt"/>
                          <a:hlinkClick r:id="rId3">
                            <a:extLst>
                              <a:ext uri="{A12FA001-AC4F-418D-AE19-62706E023703}">
                                <ahyp:hlinkClr xmlns:ahyp="http://schemas.microsoft.com/office/drawing/2018/hyperlinkcolor" val="tx"/>
                              </a:ext>
                            </a:extLst>
                          </a:hlinkClick>
                        </a:rPr>
                        <a:t>www.CareerBladeArkansas.com</a:t>
                      </a:r>
                      <a:r>
                        <a:rPr lang="en-US" sz="2000" i="0" dirty="0">
                          <a:solidFill>
                            <a:srgbClr val="0066FF"/>
                          </a:solidFill>
                          <a:effectLst/>
                          <a:latin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0" dirty="0">
                        <a:solidFill>
                          <a:srgbClr val="0563C1"/>
                        </a:solidFill>
                        <a:effectLst/>
                        <a:latin typeface="verdana" panose="020B0604030504040204" pitchFamily="34" charset="0"/>
                      </a:endParaRPr>
                    </a:p>
                    <a:p>
                      <a:pPr algn="ctr"/>
                      <a:r>
                        <a:rPr lang="en-US" sz="2000" i="0" u="sng" dirty="0">
                          <a:solidFill>
                            <a:srgbClr val="0066FF"/>
                          </a:solidFill>
                          <a:effectLst/>
                          <a:latin typeface="+mn-lt"/>
                        </a:rPr>
                        <a:t>www.ReadyforIndustry.com/AR </a:t>
                      </a:r>
                    </a:p>
                    <a:p>
                      <a:pPr algn="ctr"/>
                      <a:r>
                        <a:rPr lang="en-US" sz="1800" i="0" baseline="0" dirty="0">
                          <a:solidFill>
                            <a:srgbClr val="000000"/>
                          </a:solidFill>
                          <a:effectLst/>
                          <a:latin typeface="verdana" panose="020B0604030504040204" pitchFamily="34" charset="0"/>
                        </a:rPr>
                        <a: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sp>
        <p:nvSpPr>
          <p:cNvPr id="8" name="Title 1">
            <a:extLst>
              <a:ext uri="{FF2B5EF4-FFF2-40B4-BE49-F238E27FC236}">
                <a16:creationId xmlns:a16="http://schemas.microsoft.com/office/drawing/2014/main" id="{624B99D9-95F5-55FA-1537-A2C1B8C5081A}"/>
              </a:ext>
            </a:extLst>
          </p:cNvPr>
          <p:cNvSpPr txBox="1">
            <a:spLocks/>
          </p:cNvSpPr>
          <p:nvPr/>
        </p:nvSpPr>
        <p:spPr bwMode="auto">
          <a:xfrm>
            <a:off x="1776561" y="6180287"/>
            <a:ext cx="8320021" cy="463550"/>
          </a:xfrm>
          <a:prstGeom prst="rect">
            <a:avLst/>
          </a:prstGeom>
          <a:solidFill>
            <a:schemeClr val="bg1">
              <a:alpha val="50000"/>
            </a:schemeClr>
          </a:solid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solidFill>
                  <a:schemeClr val="bg2">
                    <a:lumMod val="50000"/>
                  </a:schemeClr>
                </a:solidFill>
                <a:latin typeface="Myriad Pro" panose="020B0503030403020204" pitchFamily="34" charset="0"/>
              </a:rPr>
              <a:t>Learning Blade and Career Blade are registered trademarks of SAI Interactive, LLC.</a:t>
            </a:r>
          </a:p>
          <a:p>
            <a:pPr algn="ctr" eaLnBrk="1" hangingPunct="1">
              <a:spcBef>
                <a:spcPct val="0"/>
              </a:spcBef>
              <a:buNone/>
            </a:pPr>
            <a:r>
              <a:rPr lang="en-US" altLang="en-US" sz="1400" dirty="0">
                <a:solidFill>
                  <a:schemeClr val="bg2">
                    <a:lumMod val="50000"/>
                  </a:schemeClr>
                </a:solidFill>
                <a:latin typeface="Myriad Pro" panose="020B0503030403020204" pitchFamily="34" charset="0"/>
              </a:rPr>
              <a:t>Ready for Industry is a trademark of SAI Interactive, LLC.</a:t>
            </a:r>
          </a:p>
          <a:p>
            <a:pPr algn="ctr" eaLnBrk="1" hangingPunct="1">
              <a:spcBef>
                <a:spcPct val="0"/>
              </a:spcBef>
              <a:buFontTx/>
              <a:buNone/>
            </a:pPr>
            <a:endParaRPr lang="en-US" altLang="en-US" sz="1400" dirty="0">
              <a:solidFill>
                <a:schemeClr val="bg2">
                  <a:lumMod val="50000"/>
                </a:schemeClr>
              </a:solidFill>
              <a:latin typeface="Myriad Pro" panose="020B0503030403020204" pitchFamily="34" charset="0"/>
            </a:endParaRPr>
          </a:p>
        </p:txBody>
      </p:sp>
      <p:graphicFrame>
        <p:nvGraphicFramePr>
          <p:cNvPr id="11" name="Table 3">
            <a:extLst>
              <a:ext uri="{FF2B5EF4-FFF2-40B4-BE49-F238E27FC236}">
                <a16:creationId xmlns:a16="http://schemas.microsoft.com/office/drawing/2014/main" id="{2CD319D6-9426-B495-6AB2-0780B8D4F372}"/>
              </a:ext>
            </a:extLst>
          </p:cNvPr>
          <p:cNvGraphicFramePr>
            <a:graphicFrameLocks noGrp="1"/>
          </p:cNvGraphicFramePr>
          <p:nvPr/>
        </p:nvGraphicFramePr>
        <p:xfrm>
          <a:off x="4012772" y="3485072"/>
          <a:ext cx="3857376" cy="209596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tblGrid>
              <a:tr h="1074366">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u="sng" dirty="0">
                          <a:solidFill>
                            <a:srgbClr val="0066FF"/>
                          </a:solidFill>
                          <a:effectLst/>
                          <a:latin typeface="+mn-lt"/>
                          <a:hlinkClick r:id="rId4">
                            <a:extLst>
                              <a:ext uri="{A12FA001-AC4F-418D-AE19-62706E023703}">
                                <ahyp:hlinkClr xmlns:ahyp="http://schemas.microsoft.com/office/drawing/2018/hyperlinkcolor" val="tx"/>
                              </a:ext>
                            </a:extLst>
                          </a:hlinkClick>
                        </a:rPr>
                        <a:t>www.LearningBlade.com</a:t>
                      </a:r>
                      <a:r>
                        <a:rPr lang="en-US" sz="2000" i="0" u="sng" dirty="0">
                          <a:solidFill>
                            <a:srgbClr val="0066FF"/>
                          </a:solidFill>
                          <a:effectLst/>
                          <a:latin typeface="+mn-lt"/>
                        </a:rPr>
                        <a:t>/AR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pic>
        <p:nvPicPr>
          <p:cNvPr id="12" name="Picture 11" descr="A picture containing icon&#10;&#10;Description automatically generated">
            <a:extLst>
              <a:ext uri="{FF2B5EF4-FFF2-40B4-BE49-F238E27FC236}">
                <a16:creationId xmlns:a16="http://schemas.microsoft.com/office/drawing/2014/main" id="{228BCF61-1076-2941-0AC4-423953402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443" y="3721412"/>
            <a:ext cx="3118605" cy="643992"/>
          </a:xfrm>
          <a:prstGeom prst="rect">
            <a:avLst/>
          </a:prstGeom>
        </p:spPr>
      </p:pic>
      <p:pic>
        <p:nvPicPr>
          <p:cNvPr id="13" name="Picture 12" descr="Logo&#10;&#10;Description automatically generated">
            <a:extLst>
              <a:ext uri="{FF2B5EF4-FFF2-40B4-BE49-F238E27FC236}">
                <a16:creationId xmlns:a16="http://schemas.microsoft.com/office/drawing/2014/main" id="{B6DE6980-E71E-2E20-8FEA-E8DC89C61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024" y="1423839"/>
            <a:ext cx="1498726" cy="1040782"/>
          </a:xfrm>
          <a:prstGeom prst="rect">
            <a:avLst/>
          </a:prstGeom>
        </p:spPr>
      </p:pic>
      <p:pic>
        <p:nvPicPr>
          <p:cNvPr id="14" name="Picture 13" descr="Logo, company name&#10;&#10;Description automatically generated">
            <a:extLst>
              <a:ext uri="{FF2B5EF4-FFF2-40B4-BE49-F238E27FC236}">
                <a16:creationId xmlns:a16="http://schemas.microsoft.com/office/drawing/2014/main" id="{8297E30C-2C4E-25C6-2B34-EC33238FD4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259" t="40000" r="21391" b="39221"/>
          <a:stretch/>
        </p:blipFill>
        <p:spPr>
          <a:xfrm>
            <a:off x="6935638" y="1470879"/>
            <a:ext cx="1956336" cy="950447"/>
          </a:xfrm>
          <a:prstGeom prst="rect">
            <a:avLst/>
          </a:prstGeom>
        </p:spPr>
      </p:pic>
    </p:spTree>
    <p:extLst>
      <p:ext uri="{BB962C8B-B14F-4D97-AF65-F5344CB8AC3E}">
        <p14:creationId xmlns:p14="http://schemas.microsoft.com/office/powerpoint/2010/main" val="397582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7737B6-E6A0-45DE-8617-164C0D70ADDF}" type="slidenum">
              <a:rPr lang="en-US" smtClean="0"/>
              <a:pPr>
                <a:defRPr/>
              </a:pPr>
              <a:t>20</a:t>
            </a:fld>
            <a:endParaRPr lang="en-US" dirty="0"/>
          </a:p>
        </p:txBody>
      </p:sp>
      <p:sp>
        <p:nvSpPr>
          <p:cNvPr id="9" name="Title 1"/>
          <p:cNvSpPr txBox="1">
            <a:spLocks/>
          </p:cNvSpPr>
          <p:nvPr/>
        </p:nvSpPr>
        <p:spPr bwMode="auto">
          <a:xfrm>
            <a:off x="282908" y="180973"/>
            <a:ext cx="11909092" cy="69525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dirty="0">
                <a:solidFill>
                  <a:srgbClr val="669B41"/>
                </a:solidFill>
                <a:latin typeface="+mn-lt"/>
              </a:rPr>
              <a:t>Coding Progression </a:t>
            </a:r>
          </a:p>
        </p:txBody>
      </p:sp>
      <p:sp>
        <p:nvSpPr>
          <p:cNvPr id="11" name="Slide Number Placeholder 1">
            <a:extLst>
              <a:ext uri="{FF2B5EF4-FFF2-40B4-BE49-F238E27FC236}">
                <a16:creationId xmlns:a16="http://schemas.microsoft.com/office/drawing/2014/main" id="{E7A3E56F-2533-496D-BE45-15217FB62C1A}"/>
              </a:ext>
            </a:extLst>
          </p:cNvPr>
          <p:cNvSpPr txBox="1">
            <a:spLocks/>
          </p:cNvSpPr>
          <p:nvPr/>
        </p:nvSpPr>
        <p:spPr>
          <a:xfrm>
            <a:off x="11650132" y="6508750"/>
            <a:ext cx="4910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8F3048-2432-4A98-8169-25A873A9DB3D}" type="slidenum">
              <a:rPr lang="en-US" smtClean="0"/>
              <a:pPr/>
              <a:t>20</a:t>
            </a:fld>
            <a:endParaRPr lang="en-US" dirty="0"/>
          </a:p>
        </p:txBody>
      </p:sp>
      <p:pic>
        <p:nvPicPr>
          <p:cNvPr id="10" name="Graphic 9">
            <a:extLst>
              <a:ext uri="{FF2B5EF4-FFF2-40B4-BE49-F238E27FC236}">
                <a16:creationId xmlns:a16="http://schemas.microsoft.com/office/drawing/2014/main" id="{FB3B407F-D352-4127-8F18-F57D55D7C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495" y="31637"/>
            <a:ext cx="990600" cy="1000125"/>
          </a:xfrm>
          <a:prstGeom prst="rect">
            <a:avLst/>
          </a:prstGeom>
        </p:spPr>
      </p:pic>
      <p:sp>
        <p:nvSpPr>
          <p:cNvPr id="7" name="Arrow: Right 6">
            <a:extLst>
              <a:ext uri="{FF2B5EF4-FFF2-40B4-BE49-F238E27FC236}">
                <a16:creationId xmlns:a16="http://schemas.microsoft.com/office/drawing/2014/main" id="{E893DF88-A89C-3697-C2B5-CD5F48716822}"/>
              </a:ext>
            </a:extLst>
          </p:cNvPr>
          <p:cNvSpPr/>
          <p:nvPr/>
        </p:nvSpPr>
        <p:spPr>
          <a:xfrm>
            <a:off x="1840913" y="4852591"/>
            <a:ext cx="742950" cy="228600"/>
          </a:xfrm>
          <a:prstGeom prst="rightArrow">
            <a:avLst/>
          </a:prstGeom>
          <a:solidFill>
            <a:srgbClr val="679C41"/>
          </a:solidFill>
          <a:ln>
            <a:solidFill>
              <a:srgbClr val="679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DEF06F5-4603-9F6E-2EDA-99E2BF47964C}"/>
              </a:ext>
            </a:extLst>
          </p:cNvPr>
          <p:cNvPicPr>
            <a:picLocks noChangeAspect="1"/>
          </p:cNvPicPr>
          <p:nvPr/>
        </p:nvPicPr>
        <p:blipFill>
          <a:blip r:embed="rId5"/>
          <a:stretch>
            <a:fillRect/>
          </a:stretch>
        </p:blipFill>
        <p:spPr>
          <a:xfrm>
            <a:off x="6241331" y="2552622"/>
            <a:ext cx="2743200" cy="2600631"/>
          </a:xfrm>
          <a:prstGeom prst="rect">
            <a:avLst/>
          </a:prstGeom>
          <a:ln w="28575">
            <a:solidFill>
              <a:srgbClr val="00B0F0"/>
            </a:solidFill>
          </a:ln>
        </p:spPr>
      </p:pic>
      <p:sp>
        <p:nvSpPr>
          <p:cNvPr id="16" name="TextBox 15">
            <a:extLst>
              <a:ext uri="{FF2B5EF4-FFF2-40B4-BE49-F238E27FC236}">
                <a16:creationId xmlns:a16="http://schemas.microsoft.com/office/drawing/2014/main" id="{54D0BA8E-C1F8-7F93-E272-081E64F80279}"/>
              </a:ext>
            </a:extLst>
          </p:cNvPr>
          <p:cNvSpPr txBox="1"/>
          <p:nvPr/>
        </p:nvSpPr>
        <p:spPr>
          <a:xfrm>
            <a:off x="563384" y="1704165"/>
            <a:ext cx="2042117" cy="369332"/>
          </a:xfrm>
          <a:prstGeom prst="rect">
            <a:avLst/>
          </a:prstGeom>
          <a:noFill/>
        </p:spPr>
        <p:txBody>
          <a:bodyPr wrap="square">
            <a:spAutoFit/>
          </a:bodyPr>
          <a:lstStyle/>
          <a:p>
            <a:r>
              <a:rPr lang="en-US" sz="1800" b="1" dirty="0">
                <a:solidFill>
                  <a:srgbClr val="FF9801"/>
                </a:solidFill>
              </a:rPr>
              <a:t>Block-based coding</a:t>
            </a:r>
            <a:endParaRPr lang="en-US" dirty="0"/>
          </a:p>
        </p:txBody>
      </p:sp>
      <p:sp>
        <p:nvSpPr>
          <p:cNvPr id="17" name="TextBox 16">
            <a:extLst>
              <a:ext uri="{FF2B5EF4-FFF2-40B4-BE49-F238E27FC236}">
                <a16:creationId xmlns:a16="http://schemas.microsoft.com/office/drawing/2014/main" id="{AE91B4CD-EC06-0270-D530-54AF5FF44693}"/>
              </a:ext>
            </a:extLst>
          </p:cNvPr>
          <p:cNvSpPr txBox="1"/>
          <p:nvPr/>
        </p:nvSpPr>
        <p:spPr>
          <a:xfrm>
            <a:off x="3202174" y="1565666"/>
            <a:ext cx="2778089" cy="646331"/>
          </a:xfrm>
          <a:prstGeom prst="rect">
            <a:avLst/>
          </a:prstGeom>
          <a:noFill/>
        </p:spPr>
        <p:txBody>
          <a:bodyPr wrap="square">
            <a:spAutoFit/>
          </a:bodyPr>
          <a:lstStyle/>
          <a:p>
            <a:pPr algn="ctr"/>
            <a:r>
              <a:rPr lang="en-US" sz="1800" b="1" dirty="0">
                <a:solidFill>
                  <a:srgbClr val="FF9801"/>
                </a:solidFill>
              </a:rPr>
              <a:t>Block-based coding</a:t>
            </a:r>
          </a:p>
          <a:p>
            <a:pPr algn="ctr"/>
            <a:r>
              <a:rPr lang="en-US" sz="1800" b="1" dirty="0">
                <a:solidFill>
                  <a:srgbClr val="FF9801"/>
                </a:solidFill>
              </a:rPr>
              <a:t> </a:t>
            </a:r>
            <a:r>
              <a:rPr lang="en-US" sz="1600" b="1" dirty="0">
                <a:solidFill>
                  <a:srgbClr val="FF9801"/>
                </a:solidFill>
              </a:rPr>
              <a:t>with text-based code viewer</a:t>
            </a:r>
            <a:endParaRPr lang="en-US" sz="1600" dirty="0"/>
          </a:p>
        </p:txBody>
      </p:sp>
      <p:sp>
        <p:nvSpPr>
          <p:cNvPr id="18" name="TextBox 17">
            <a:extLst>
              <a:ext uri="{FF2B5EF4-FFF2-40B4-BE49-F238E27FC236}">
                <a16:creationId xmlns:a16="http://schemas.microsoft.com/office/drawing/2014/main" id="{1B5469B8-E981-1AB0-C7D6-E4D98961A1C8}"/>
              </a:ext>
            </a:extLst>
          </p:cNvPr>
          <p:cNvSpPr txBox="1"/>
          <p:nvPr/>
        </p:nvSpPr>
        <p:spPr>
          <a:xfrm>
            <a:off x="6228131" y="1581055"/>
            <a:ext cx="2946602" cy="615553"/>
          </a:xfrm>
          <a:prstGeom prst="rect">
            <a:avLst/>
          </a:prstGeom>
          <a:noFill/>
        </p:spPr>
        <p:txBody>
          <a:bodyPr wrap="square">
            <a:spAutoFit/>
          </a:bodyPr>
          <a:lstStyle/>
          <a:p>
            <a:pPr algn="ctr"/>
            <a:r>
              <a:rPr lang="en-US" b="1" dirty="0">
                <a:solidFill>
                  <a:srgbClr val="FF9801"/>
                </a:solidFill>
              </a:rPr>
              <a:t>T</a:t>
            </a:r>
            <a:r>
              <a:rPr lang="en-US" sz="1800" b="1" dirty="0">
                <a:solidFill>
                  <a:srgbClr val="FF9801"/>
                </a:solidFill>
              </a:rPr>
              <a:t>ext-based coding </a:t>
            </a:r>
          </a:p>
          <a:p>
            <a:pPr algn="ctr"/>
            <a:r>
              <a:rPr lang="en-US" sz="1600" b="1" dirty="0">
                <a:solidFill>
                  <a:srgbClr val="FF9801"/>
                </a:solidFill>
              </a:rPr>
              <a:t>with suggestions and assistance</a:t>
            </a:r>
            <a:endParaRPr lang="en-US" sz="1600" dirty="0"/>
          </a:p>
        </p:txBody>
      </p:sp>
      <p:sp>
        <p:nvSpPr>
          <p:cNvPr id="19" name="TextBox 18">
            <a:extLst>
              <a:ext uri="{FF2B5EF4-FFF2-40B4-BE49-F238E27FC236}">
                <a16:creationId xmlns:a16="http://schemas.microsoft.com/office/drawing/2014/main" id="{F8AD0F34-8DEA-C18A-39D2-6BF2E7542913}"/>
              </a:ext>
            </a:extLst>
          </p:cNvPr>
          <p:cNvSpPr txBox="1"/>
          <p:nvPr/>
        </p:nvSpPr>
        <p:spPr>
          <a:xfrm>
            <a:off x="9596140" y="1704165"/>
            <a:ext cx="2042117" cy="369332"/>
          </a:xfrm>
          <a:prstGeom prst="rect">
            <a:avLst/>
          </a:prstGeom>
          <a:noFill/>
        </p:spPr>
        <p:txBody>
          <a:bodyPr wrap="square">
            <a:spAutoFit/>
          </a:bodyPr>
          <a:lstStyle/>
          <a:p>
            <a:r>
              <a:rPr lang="en-US" b="1" dirty="0">
                <a:solidFill>
                  <a:srgbClr val="FF9801"/>
                </a:solidFill>
              </a:rPr>
              <a:t>T</a:t>
            </a:r>
            <a:r>
              <a:rPr lang="en-US" sz="1800" b="1" dirty="0">
                <a:solidFill>
                  <a:srgbClr val="FF9801"/>
                </a:solidFill>
              </a:rPr>
              <a:t>ext-based coding</a:t>
            </a:r>
            <a:endParaRPr lang="en-US" dirty="0"/>
          </a:p>
        </p:txBody>
      </p:sp>
      <p:grpSp>
        <p:nvGrpSpPr>
          <p:cNvPr id="32" name="Group 31">
            <a:extLst>
              <a:ext uri="{FF2B5EF4-FFF2-40B4-BE49-F238E27FC236}">
                <a16:creationId xmlns:a16="http://schemas.microsoft.com/office/drawing/2014/main" id="{AF64C39D-015F-055E-CF8A-CF9144379917}"/>
              </a:ext>
            </a:extLst>
          </p:cNvPr>
          <p:cNvGrpSpPr/>
          <p:nvPr/>
        </p:nvGrpSpPr>
        <p:grpSpPr>
          <a:xfrm>
            <a:off x="74873" y="2552622"/>
            <a:ext cx="2901124" cy="3344926"/>
            <a:chOff x="112753" y="1309930"/>
            <a:chExt cx="3125794" cy="3344926"/>
          </a:xfrm>
        </p:grpSpPr>
        <p:pic>
          <p:nvPicPr>
            <p:cNvPr id="21" name="Picture 20">
              <a:extLst>
                <a:ext uri="{FF2B5EF4-FFF2-40B4-BE49-F238E27FC236}">
                  <a16:creationId xmlns:a16="http://schemas.microsoft.com/office/drawing/2014/main" id="{2BF3DCAC-B98A-54C2-4F47-4FDF8D3D8833}"/>
                </a:ext>
              </a:extLst>
            </p:cNvPr>
            <p:cNvPicPr>
              <a:picLocks noChangeAspect="1"/>
            </p:cNvPicPr>
            <p:nvPr/>
          </p:nvPicPr>
          <p:blipFill rotWithShape="1">
            <a:blip r:embed="rId6"/>
            <a:srcRect r="4381" b="6392"/>
            <a:stretch/>
          </p:blipFill>
          <p:spPr>
            <a:xfrm>
              <a:off x="282907" y="1309930"/>
              <a:ext cx="2955640" cy="2623986"/>
            </a:xfrm>
            <a:prstGeom prst="rect">
              <a:avLst/>
            </a:prstGeom>
            <a:ln w="28575">
              <a:solidFill>
                <a:srgbClr val="00B0F0"/>
              </a:solidFill>
            </a:ln>
          </p:spPr>
        </p:pic>
        <p:pic>
          <p:nvPicPr>
            <p:cNvPr id="5" name="Picture 4">
              <a:extLst>
                <a:ext uri="{FF2B5EF4-FFF2-40B4-BE49-F238E27FC236}">
                  <a16:creationId xmlns:a16="http://schemas.microsoft.com/office/drawing/2014/main" id="{50F6FB66-614F-886C-368F-5743D1BAA8AC}"/>
                </a:ext>
              </a:extLst>
            </p:cNvPr>
            <p:cNvPicPr>
              <a:picLocks noChangeAspect="1"/>
            </p:cNvPicPr>
            <p:nvPr/>
          </p:nvPicPr>
          <p:blipFill rotWithShape="1">
            <a:blip r:embed="rId7"/>
            <a:srcRect r="63100" b="55157"/>
            <a:stretch/>
          </p:blipFill>
          <p:spPr>
            <a:xfrm>
              <a:off x="112753" y="3171078"/>
              <a:ext cx="1222988" cy="1483778"/>
            </a:xfrm>
            <a:prstGeom prst="rect">
              <a:avLst/>
            </a:prstGeom>
            <a:ln w="28575">
              <a:solidFill>
                <a:srgbClr val="00B0F0"/>
              </a:solidFill>
            </a:ln>
          </p:spPr>
        </p:pic>
      </p:grpSp>
      <p:pic>
        <p:nvPicPr>
          <p:cNvPr id="23" name="Picture 22">
            <a:extLst>
              <a:ext uri="{FF2B5EF4-FFF2-40B4-BE49-F238E27FC236}">
                <a16:creationId xmlns:a16="http://schemas.microsoft.com/office/drawing/2014/main" id="{161EEE35-FB6C-7CCF-A763-4F52B8C1675B}"/>
              </a:ext>
            </a:extLst>
          </p:cNvPr>
          <p:cNvPicPr>
            <a:picLocks noChangeAspect="1"/>
          </p:cNvPicPr>
          <p:nvPr/>
        </p:nvPicPr>
        <p:blipFill rotWithShape="1">
          <a:blip r:embed="rId8"/>
          <a:srcRect r="4374" b="375"/>
          <a:stretch/>
        </p:blipFill>
        <p:spPr>
          <a:xfrm>
            <a:off x="9245599" y="2552622"/>
            <a:ext cx="2743200" cy="2590800"/>
          </a:xfrm>
          <a:prstGeom prst="rect">
            <a:avLst/>
          </a:prstGeom>
          <a:ln w="28575">
            <a:solidFill>
              <a:srgbClr val="00B0F0"/>
            </a:solidFill>
          </a:ln>
        </p:spPr>
      </p:pic>
      <p:sp>
        <p:nvSpPr>
          <p:cNvPr id="37" name="Arrow: Right 36">
            <a:extLst>
              <a:ext uri="{FF2B5EF4-FFF2-40B4-BE49-F238E27FC236}">
                <a16:creationId xmlns:a16="http://schemas.microsoft.com/office/drawing/2014/main" id="{3A21C8D0-C335-5018-C595-EF69CC6E50B9}"/>
              </a:ext>
            </a:extLst>
          </p:cNvPr>
          <p:cNvSpPr/>
          <p:nvPr/>
        </p:nvSpPr>
        <p:spPr>
          <a:xfrm>
            <a:off x="2943698" y="1775930"/>
            <a:ext cx="293070" cy="297567"/>
          </a:xfrm>
          <a:prstGeom prst="rightArrow">
            <a:avLst/>
          </a:prstGeom>
          <a:solidFill>
            <a:srgbClr val="679C41"/>
          </a:solidFill>
          <a:ln>
            <a:solidFill>
              <a:srgbClr val="679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9C61F701-512C-5F52-9345-ECB6C29F5BDE}"/>
              </a:ext>
            </a:extLst>
          </p:cNvPr>
          <p:cNvSpPr/>
          <p:nvPr/>
        </p:nvSpPr>
        <p:spPr>
          <a:xfrm>
            <a:off x="5964114" y="1775930"/>
            <a:ext cx="293070" cy="297567"/>
          </a:xfrm>
          <a:prstGeom prst="rightArrow">
            <a:avLst/>
          </a:prstGeom>
          <a:solidFill>
            <a:srgbClr val="679C41"/>
          </a:solidFill>
          <a:ln>
            <a:solidFill>
              <a:srgbClr val="679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AB719A1C-62D1-B1A6-45A3-2AF706C70A18}"/>
              </a:ext>
            </a:extLst>
          </p:cNvPr>
          <p:cNvSpPr/>
          <p:nvPr/>
        </p:nvSpPr>
        <p:spPr>
          <a:xfrm>
            <a:off x="9194390" y="1775930"/>
            <a:ext cx="293070" cy="297567"/>
          </a:xfrm>
          <a:prstGeom prst="rightArrow">
            <a:avLst/>
          </a:prstGeom>
          <a:solidFill>
            <a:srgbClr val="679C41"/>
          </a:solidFill>
          <a:ln>
            <a:solidFill>
              <a:srgbClr val="679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80B1F364-E98B-C1A5-A643-94B82FF2BA57}"/>
              </a:ext>
            </a:extLst>
          </p:cNvPr>
          <p:cNvPicPr>
            <a:picLocks noChangeAspect="1"/>
          </p:cNvPicPr>
          <p:nvPr/>
        </p:nvPicPr>
        <p:blipFill rotWithShape="1">
          <a:blip r:embed="rId9"/>
          <a:srcRect r="12889" b="7928"/>
          <a:stretch/>
        </p:blipFill>
        <p:spPr>
          <a:xfrm>
            <a:off x="3237064" y="2552622"/>
            <a:ext cx="2743199" cy="2623986"/>
          </a:xfrm>
          <a:prstGeom prst="rect">
            <a:avLst/>
          </a:prstGeom>
          <a:ln w="28575">
            <a:solidFill>
              <a:srgbClr val="00B0F0"/>
            </a:solidFill>
          </a:ln>
        </p:spPr>
      </p:pic>
      <p:pic>
        <p:nvPicPr>
          <p:cNvPr id="31" name="Picture 30">
            <a:extLst>
              <a:ext uri="{FF2B5EF4-FFF2-40B4-BE49-F238E27FC236}">
                <a16:creationId xmlns:a16="http://schemas.microsoft.com/office/drawing/2014/main" id="{99F17833-A7A6-6033-26B8-0821056F68DD}"/>
              </a:ext>
            </a:extLst>
          </p:cNvPr>
          <p:cNvPicPr>
            <a:picLocks noChangeAspect="1"/>
          </p:cNvPicPr>
          <p:nvPr/>
        </p:nvPicPr>
        <p:blipFill rotWithShape="1">
          <a:blip r:embed="rId10"/>
          <a:srcRect r="9830"/>
          <a:stretch/>
        </p:blipFill>
        <p:spPr>
          <a:xfrm>
            <a:off x="4608371" y="4525626"/>
            <a:ext cx="1506696" cy="1483778"/>
          </a:xfrm>
          <a:prstGeom prst="rect">
            <a:avLst/>
          </a:prstGeom>
          <a:ln w="28575">
            <a:solidFill>
              <a:srgbClr val="00B0F0"/>
            </a:solidFill>
          </a:ln>
        </p:spPr>
      </p:pic>
      <p:pic>
        <p:nvPicPr>
          <p:cNvPr id="44" name="Picture 43">
            <a:extLst>
              <a:ext uri="{FF2B5EF4-FFF2-40B4-BE49-F238E27FC236}">
                <a16:creationId xmlns:a16="http://schemas.microsoft.com/office/drawing/2014/main" id="{DB907E32-5E0F-5562-512E-D28E5A7F5810}"/>
              </a:ext>
            </a:extLst>
          </p:cNvPr>
          <p:cNvPicPr>
            <a:picLocks noChangeAspect="1"/>
          </p:cNvPicPr>
          <p:nvPr/>
        </p:nvPicPr>
        <p:blipFill>
          <a:blip r:embed="rId11"/>
          <a:stretch>
            <a:fillRect/>
          </a:stretch>
        </p:blipFill>
        <p:spPr>
          <a:xfrm>
            <a:off x="10827397" y="4572008"/>
            <a:ext cx="1304448" cy="1483778"/>
          </a:xfrm>
          <a:prstGeom prst="rect">
            <a:avLst/>
          </a:prstGeom>
          <a:ln w="28575">
            <a:solidFill>
              <a:srgbClr val="00B0F0"/>
            </a:solidFill>
          </a:ln>
        </p:spPr>
      </p:pic>
    </p:spTree>
    <p:extLst>
      <p:ext uri="{BB962C8B-B14F-4D97-AF65-F5344CB8AC3E}">
        <p14:creationId xmlns:p14="http://schemas.microsoft.com/office/powerpoint/2010/main" val="75656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282540" y="215755"/>
            <a:ext cx="11894048" cy="857894"/>
          </a:xfrm>
        </p:spPr>
        <p:txBody>
          <a:bodyPr>
            <a:normAutofit/>
          </a:bodyPr>
          <a:lstStyle/>
          <a:p>
            <a:r>
              <a:rPr lang="en-US" altLang="en-US" sz="3000">
                <a:solidFill>
                  <a:srgbClr val="689941"/>
                </a:solidFill>
                <a:latin typeface="+mn-lt"/>
              </a:rPr>
              <a:t>Students Can select a Mission, or teachers can assign specific Missions.</a:t>
            </a:r>
          </a:p>
        </p:txBody>
      </p:sp>
      <p:pic>
        <p:nvPicPr>
          <p:cNvPr id="3" name="Picture 2">
            <a:extLst>
              <a:ext uri="{FF2B5EF4-FFF2-40B4-BE49-F238E27FC236}">
                <a16:creationId xmlns:a16="http://schemas.microsoft.com/office/drawing/2014/main" id="{C057647D-DE44-4DB0-B3FE-0202A7FDE31B}"/>
              </a:ext>
            </a:extLst>
          </p:cNvPr>
          <p:cNvPicPr>
            <a:picLocks noChangeAspect="1"/>
          </p:cNvPicPr>
          <p:nvPr/>
        </p:nvPicPr>
        <p:blipFill rotWithShape="1">
          <a:blip r:embed="rId2"/>
          <a:srcRect t="13469"/>
          <a:stretch/>
        </p:blipFill>
        <p:spPr>
          <a:xfrm>
            <a:off x="2420088" y="1251475"/>
            <a:ext cx="7216281" cy="5479331"/>
          </a:xfrm>
          <a:prstGeom prst="rect">
            <a:avLst/>
          </a:prstGeom>
          <a:ln>
            <a:solidFill>
              <a:schemeClr val="tx1"/>
            </a:solidFill>
          </a:ln>
        </p:spPr>
      </p:pic>
      <p:sp>
        <p:nvSpPr>
          <p:cNvPr id="5" name="Slide Number Placeholder 1">
            <a:extLst>
              <a:ext uri="{FF2B5EF4-FFF2-40B4-BE49-F238E27FC236}">
                <a16:creationId xmlns:a16="http://schemas.microsoft.com/office/drawing/2014/main" id="{9788174F-21D5-489D-B0A6-9A2896918EB7}"/>
              </a:ext>
            </a:extLst>
          </p:cNvPr>
          <p:cNvSpPr>
            <a:spLocks noGrp="1"/>
          </p:cNvSpPr>
          <p:nvPr>
            <p:ph type="sldNum" sz="quarter" idx="12"/>
          </p:nvPr>
        </p:nvSpPr>
        <p:spPr>
          <a:xfrm>
            <a:off x="11497732" y="6356350"/>
            <a:ext cx="49106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8F3048-2432-4A98-8169-25A873A9DB3D}" type="slidenum">
              <a:rPr kumimoji="0" lang="en-US" sz="1200" b="0" i="0" u="none" strike="noStrike" kern="1200" cap="none" spc="0" normalizeH="0" baseline="0" noProof="0" smtClean="0">
                <a:ln>
                  <a:noFill/>
                </a:ln>
                <a:solidFill>
                  <a:prstClr val="black">
                    <a:tint val="75000"/>
                  </a:prstClr>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58190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3898006" y="345951"/>
            <a:ext cx="7696200" cy="1102919"/>
          </a:xfrm>
        </p:spPr>
        <p:txBody>
          <a:bodyPr>
            <a:noAutofit/>
          </a:bodyPr>
          <a:lstStyle/>
          <a:p>
            <a:pPr eaLnBrk="1" hangingPunct="1"/>
            <a:r>
              <a:rPr lang="en-US" altLang="en-US" sz="4000" b="1">
                <a:solidFill>
                  <a:schemeClr val="tx1">
                    <a:lumMod val="75000"/>
                    <a:lumOff val="25000"/>
                  </a:schemeClr>
                </a:solidFill>
                <a:latin typeface="+mn-lt"/>
              </a:rPr>
              <a:t>Career Blade for Arkansas</a:t>
            </a:r>
            <a:br>
              <a:rPr lang="en-US" altLang="en-US" sz="4400" b="1">
                <a:solidFill>
                  <a:schemeClr val="tx1">
                    <a:lumMod val="75000"/>
                    <a:lumOff val="25000"/>
                  </a:schemeClr>
                </a:solidFill>
                <a:latin typeface="+mn-lt"/>
              </a:rPr>
            </a:br>
            <a:r>
              <a:rPr lang="en-US" altLang="en-US" sz="2800" b="1">
                <a:solidFill>
                  <a:schemeClr val="tx1">
                    <a:lumMod val="75000"/>
                    <a:lumOff val="25000"/>
                  </a:schemeClr>
                </a:solidFill>
                <a:latin typeface="+mn-lt"/>
              </a:rPr>
              <a:t>www.CareerBladeArkansas.com</a:t>
            </a:r>
            <a:endParaRPr lang="en-US" altLang="en-US" sz="1600" b="1">
              <a:solidFill>
                <a:schemeClr val="tx1">
                  <a:lumMod val="75000"/>
                  <a:lumOff val="25000"/>
                </a:schemeClr>
              </a:solidFill>
              <a:latin typeface="+mn-lt"/>
            </a:endParaRPr>
          </a:p>
        </p:txBody>
      </p:sp>
      <p:pic>
        <p:nvPicPr>
          <p:cNvPr id="7" name="Picture 6" descr="A picture containing text, clipart&#10;&#10;Description automatically generated">
            <a:extLst>
              <a:ext uri="{FF2B5EF4-FFF2-40B4-BE49-F238E27FC236}">
                <a16:creationId xmlns:a16="http://schemas.microsoft.com/office/drawing/2014/main" id="{5F8A56E3-A04F-400E-9C6B-8F05106475F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203" y="55003"/>
            <a:ext cx="2713381" cy="1476513"/>
          </a:xfrm>
          <a:prstGeom prst="rect">
            <a:avLst/>
          </a:prstGeom>
        </p:spPr>
      </p:pic>
      <p:pic>
        <p:nvPicPr>
          <p:cNvPr id="3" name="Picture 2">
            <a:extLst>
              <a:ext uri="{FF2B5EF4-FFF2-40B4-BE49-F238E27FC236}">
                <a16:creationId xmlns:a16="http://schemas.microsoft.com/office/drawing/2014/main" id="{A0A88DC9-E6FB-40BE-B131-3B4043B39F7F}"/>
              </a:ext>
            </a:extLst>
          </p:cNvPr>
          <p:cNvPicPr>
            <a:picLocks noChangeAspect="1"/>
          </p:cNvPicPr>
          <p:nvPr/>
        </p:nvPicPr>
        <p:blipFill>
          <a:blip r:embed="rId4"/>
          <a:stretch>
            <a:fillRect/>
          </a:stretch>
        </p:blipFill>
        <p:spPr>
          <a:xfrm>
            <a:off x="2672127" y="1531516"/>
            <a:ext cx="7203393" cy="5070281"/>
          </a:xfrm>
          <a:prstGeom prst="rect">
            <a:avLst/>
          </a:prstGeom>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17335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8BD2-1FBE-445E-A87A-84B1408A8EE8}"/>
              </a:ext>
            </a:extLst>
          </p:cNvPr>
          <p:cNvSpPr>
            <a:spLocks noGrp="1"/>
          </p:cNvSpPr>
          <p:nvPr>
            <p:ph type="title"/>
          </p:nvPr>
        </p:nvSpPr>
        <p:spPr/>
        <p:txBody>
          <a:bodyPr>
            <a:normAutofit/>
          </a:bodyPr>
          <a:lstStyle/>
          <a:p>
            <a:r>
              <a:rPr lang="en-US">
                <a:latin typeface="+mn-lt"/>
              </a:rPr>
              <a:t>        </a:t>
            </a:r>
            <a:r>
              <a:rPr lang="en-US" sz="4400" b="1">
                <a:latin typeface="+mn-lt"/>
              </a:rPr>
              <a:t>Career Blade Launched February 2022!</a:t>
            </a:r>
          </a:p>
        </p:txBody>
      </p:sp>
      <p:sp>
        <p:nvSpPr>
          <p:cNvPr id="3" name="Content Placeholder 2">
            <a:extLst>
              <a:ext uri="{FF2B5EF4-FFF2-40B4-BE49-F238E27FC236}">
                <a16:creationId xmlns:a16="http://schemas.microsoft.com/office/drawing/2014/main" id="{3D73535E-836B-47B9-83A0-AD1D67A8C982}"/>
              </a:ext>
            </a:extLst>
          </p:cNvPr>
          <p:cNvSpPr>
            <a:spLocks noGrp="1"/>
          </p:cNvSpPr>
          <p:nvPr>
            <p:ph idx="4294967295"/>
          </p:nvPr>
        </p:nvSpPr>
        <p:spPr>
          <a:xfrm>
            <a:off x="650381" y="1601788"/>
            <a:ext cx="7007225" cy="4667250"/>
          </a:xfrm>
        </p:spPr>
        <p:txBody>
          <a:bodyPr>
            <a:noAutofit/>
          </a:bodyPr>
          <a:lstStyle/>
          <a:p>
            <a:pPr marL="0" indent="0" algn="ctr">
              <a:lnSpc>
                <a:spcPct val="100000"/>
              </a:lnSpc>
              <a:buNone/>
            </a:pPr>
            <a:r>
              <a:rPr lang="en-US" altLang="en-US" sz="3600" b="1">
                <a:solidFill>
                  <a:schemeClr val="tx1"/>
                </a:solidFill>
                <a:latin typeface="+mn-lt"/>
              </a:rPr>
              <a:t>Explore Career Blade at</a:t>
            </a:r>
            <a:br>
              <a:rPr lang="en-US" altLang="en-US" sz="3600" b="1">
                <a:solidFill>
                  <a:schemeClr val="tx1"/>
                </a:solidFill>
                <a:latin typeface="+mn-lt"/>
              </a:rPr>
            </a:br>
            <a:r>
              <a:rPr lang="en-US" altLang="en-US" sz="2400" b="1">
                <a:solidFill>
                  <a:schemeClr val="tx1"/>
                </a:solidFill>
                <a:latin typeface="+mn-lt"/>
                <a:hlinkClick r:id="rId3"/>
              </a:rPr>
              <a:t>www.CareerBladeArkansas.com</a:t>
            </a:r>
            <a:r>
              <a:rPr lang="en-US" altLang="en-US" sz="2400" b="1">
                <a:solidFill>
                  <a:schemeClr val="tx1"/>
                </a:solidFill>
                <a:latin typeface="+mn-lt"/>
              </a:rPr>
              <a:t> </a:t>
            </a:r>
          </a:p>
          <a:p>
            <a:pPr marL="0" indent="0">
              <a:lnSpc>
                <a:spcPct val="100000"/>
              </a:lnSpc>
              <a:buNone/>
            </a:pPr>
            <a:r>
              <a:rPr lang="en-US" sz="2200" b="1"/>
              <a:t>Career Blade is:</a:t>
            </a:r>
          </a:p>
          <a:p>
            <a:pPr>
              <a:lnSpc>
                <a:spcPct val="100000"/>
              </a:lnSpc>
            </a:pPr>
            <a:r>
              <a:rPr lang="en-US" sz="2200"/>
              <a:t>A</a:t>
            </a:r>
            <a:r>
              <a:rPr lang="en-US" sz="2200" b="1"/>
              <a:t> FREE </a:t>
            </a:r>
            <a:r>
              <a:rPr lang="en-US" sz="2200"/>
              <a:t>resource for Arkansas educators to build </a:t>
            </a:r>
            <a:r>
              <a:rPr lang="en-US" sz="2200" b="1"/>
              <a:t>students’ awareness and interest of the variety of careers </a:t>
            </a:r>
            <a:r>
              <a:rPr lang="en-US" sz="2200"/>
              <a:t>in your community and the </a:t>
            </a:r>
            <a:r>
              <a:rPr lang="en-US" sz="2200" b="1"/>
              <a:t>businesses that hire these careers</a:t>
            </a:r>
            <a:r>
              <a:rPr lang="en-US" sz="2200"/>
              <a:t>,</a:t>
            </a:r>
          </a:p>
          <a:p>
            <a:pPr>
              <a:lnSpc>
                <a:spcPct val="100000"/>
              </a:lnSpc>
            </a:pPr>
            <a:r>
              <a:rPr lang="en-US" sz="2200"/>
              <a:t>A set of </a:t>
            </a:r>
            <a:r>
              <a:rPr lang="en-US" sz="2200" b="1"/>
              <a:t>classroom-ready lesson plans for K-12 </a:t>
            </a:r>
            <a:r>
              <a:rPr lang="en-US" sz="2200"/>
              <a:t>that introduce these careers while reinforcing academic skills aligned to learning standards.</a:t>
            </a:r>
          </a:p>
          <a:p>
            <a:pPr>
              <a:lnSpc>
                <a:spcPct val="100000"/>
              </a:lnSpc>
            </a:pPr>
            <a:r>
              <a:rPr lang="en-US" sz="2200"/>
              <a:t>A list of </a:t>
            </a:r>
            <a:r>
              <a:rPr lang="en-US" sz="2200" b="1"/>
              <a:t>contacts at local businesses </a:t>
            </a:r>
            <a:r>
              <a:rPr lang="en-US" sz="2200"/>
              <a:t>who are willing to interact with your school and students.</a:t>
            </a:r>
          </a:p>
        </p:txBody>
      </p:sp>
      <p:pic>
        <p:nvPicPr>
          <p:cNvPr id="7" name="Picture 6" descr="A picture containing text, clipart&#10;&#10;Description automatically generated">
            <a:extLst>
              <a:ext uri="{FF2B5EF4-FFF2-40B4-BE49-F238E27FC236}">
                <a16:creationId xmlns:a16="http://schemas.microsoft.com/office/drawing/2014/main" id="{81DE9A70-B8E6-422D-82FD-9AD922101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5929" y="2830134"/>
            <a:ext cx="3608969" cy="1963856"/>
          </a:xfrm>
          <a:prstGeom prst="rect">
            <a:avLst/>
          </a:prstGeom>
        </p:spPr>
      </p:pic>
    </p:spTree>
    <p:extLst>
      <p:ext uri="{BB962C8B-B14F-4D97-AF65-F5344CB8AC3E}">
        <p14:creationId xmlns:p14="http://schemas.microsoft.com/office/powerpoint/2010/main" val="1724191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8BD2-1FBE-445E-A87A-84B1408A8EE8}"/>
              </a:ext>
            </a:extLst>
          </p:cNvPr>
          <p:cNvSpPr>
            <a:spLocks noGrp="1"/>
          </p:cNvSpPr>
          <p:nvPr>
            <p:ph type="title"/>
          </p:nvPr>
        </p:nvSpPr>
        <p:spPr>
          <a:xfrm>
            <a:off x="786872" y="120695"/>
            <a:ext cx="11943203" cy="1325563"/>
          </a:xfrm>
        </p:spPr>
        <p:txBody>
          <a:bodyPr>
            <a:normAutofit/>
          </a:bodyPr>
          <a:lstStyle/>
          <a:p>
            <a:r>
              <a:rPr lang="en-US" sz="2800">
                <a:latin typeface="+mn-lt"/>
              </a:rPr>
              <a:t>We Seek to</a:t>
            </a:r>
            <a:r>
              <a:rPr lang="en-US" sz="2800">
                <a:solidFill>
                  <a:schemeClr val="tx1"/>
                </a:solidFill>
                <a:latin typeface="+mn-lt"/>
              </a:rPr>
              <a:t> Connect Students to Opportunities in their Own Communities</a:t>
            </a:r>
          </a:p>
        </p:txBody>
      </p:sp>
      <p:sp>
        <p:nvSpPr>
          <p:cNvPr id="3" name="Content Placeholder 2">
            <a:extLst>
              <a:ext uri="{FF2B5EF4-FFF2-40B4-BE49-F238E27FC236}">
                <a16:creationId xmlns:a16="http://schemas.microsoft.com/office/drawing/2014/main" id="{3D73535E-836B-47B9-83A0-AD1D67A8C982}"/>
              </a:ext>
            </a:extLst>
          </p:cNvPr>
          <p:cNvSpPr>
            <a:spLocks noGrp="1"/>
          </p:cNvSpPr>
          <p:nvPr>
            <p:ph idx="4294967295"/>
          </p:nvPr>
        </p:nvSpPr>
        <p:spPr>
          <a:xfrm>
            <a:off x="598866" y="1640538"/>
            <a:ext cx="5851525" cy="4667250"/>
          </a:xfrm>
        </p:spPr>
        <p:txBody>
          <a:bodyPr>
            <a:noAutofit/>
          </a:bodyPr>
          <a:lstStyle/>
          <a:p>
            <a:pPr>
              <a:lnSpc>
                <a:spcPct val="100000"/>
              </a:lnSpc>
            </a:pPr>
            <a:r>
              <a:rPr lang="en-US" sz="2200" b="1"/>
              <a:t>Teachers across all K-12 grades </a:t>
            </a:r>
            <a:r>
              <a:rPr lang="en-US" sz="2200"/>
              <a:t>lack the time and experience to help students understand today’s careers.</a:t>
            </a:r>
          </a:p>
          <a:p>
            <a:pPr>
              <a:lnSpc>
                <a:spcPct val="100000"/>
              </a:lnSpc>
            </a:pPr>
            <a:endParaRPr lang="en-US" sz="2200" b="1"/>
          </a:p>
          <a:p>
            <a:pPr>
              <a:lnSpc>
                <a:spcPct val="100000"/>
              </a:lnSpc>
            </a:pPr>
            <a:r>
              <a:rPr lang="en-US" sz="2200" b="1"/>
              <a:t>Teachers are highly attracted to student-ready lesson plans </a:t>
            </a:r>
            <a:r>
              <a:rPr lang="en-US" sz="2200"/>
              <a:t>that support academic classrooms through group activities.</a:t>
            </a:r>
          </a:p>
          <a:p>
            <a:pPr>
              <a:lnSpc>
                <a:spcPct val="100000"/>
              </a:lnSpc>
            </a:pPr>
            <a:endParaRPr lang="en-US" sz="2200"/>
          </a:p>
          <a:p>
            <a:pPr>
              <a:lnSpc>
                <a:spcPct val="100000"/>
              </a:lnSpc>
            </a:pPr>
            <a:r>
              <a:rPr lang="en-US" sz="2200"/>
              <a:t>If we could embed information on careers and local businesses in these classroom activities, we could </a:t>
            </a:r>
            <a:r>
              <a:rPr lang="en-US" sz="2200" b="1"/>
              <a:t>form a positive image of local businesses </a:t>
            </a:r>
            <a:r>
              <a:rPr lang="en-US" sz="2200"/>
              <a:t>in the minds of the future workforce.</a:t>
            </a:r>
          </a:p>
        </p:txBody>
      </p:sp>
      <p:pic>
        <p:nvPicPr>
          <p:cNvPr id="3074" name="Picture 2">
            <a:extLst>
              <a:ext uri="{FF2B5EF4-FFF2-40B4-BE49-F238E27FC236}">
                <a16:creationId xmlns:a16="http://schemas.microsoft.com/office/drawing/2014/main" id="{6BB160A8-E1E7-4179-A481-B863B6C365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11" r="9766"/>
          <a:stretch/>
        </p:blipFill>
        <p:spPr bwMode="auto">
          <a:xfrm>
            <a:off x="7603958" y="2072439"/>
            <a:ext cx="3628725"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65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202A-2A8A-478D-8969-8C2899898742}"/>
              </a:ext>
            </a:extLst>
          </p:cNvPr>
          <p:cNvSpPr>
            <a:spLocks noGrp="1"/>
          </p:cNvSpPr>
          <p:nvPr>
            <p:ph type="title"/>
          </p:nvPr>
        </p:nvSpPr>
        <p:spPr>
          <a:xfrm>
            <a:off x="838200" y="126576"/>
            <a:ext cx="10515600" cy="1325563"/>
          </a:xfrm>
        </p:spPr>
        <p:txBody>
          <a:bodyPr/>
          <a:lstStyle/>
          <a:p>
            <a:r>
              <a:rPr lang="en-US">
                <a:latin typeface="+mn-lt"/>
              </a:rPr>
              <a:t>Lessons Link Academics to Local Careers</a:t>
            </a:r>
          </a:p>
        </p:txBody>
      </p:sp>
      <p:sp>
        <p:nvSpPr>
          <p:cNvPr id="3" name="Content Placeholder 2">
            <a:extLst>
              <a:ext uri="{FF2B5EF4-FFF2-40B4-BE49-F238E27FC236}">
                <a16:creationId xmlns:a16="http://schemas.microsoft.com/office/drawing/2014/main" id="{3ACA4C99-B78A-4682-A078-F0047B5E6843}"/>
              </a:ext>
            </a:extLst>
          </p:cNvPr>
          <p:cNvSpPr>
            <a:spLocks noGrp="1"/>
          </p:cNvSpPr>
          <p:nvPr>
            <p:ph idx="4294967295"/>
          </p:nvPr>
        </p:nvSpPr>
        <p:spPr>
          <a:xfrm>
            <a:off x="701896" y="1452139"/>
            <a:ext cx="10515600" cy="4822825"/>
          </a:xfrm>
        </p:spPr>
        <p:txBody>
          <a:bodyPr>
            <a:normAutofit/>
          </a:bodyPr>
          <a:lstStyle/>
          <a:p>
            <a:pPr marL="0" indent="0">
              <a:buNone/>
            </a:pPr>
            <a:r>
              <a:rPr lang="en-US" sz="3000" b="1"/>
              <a:t>Lesson plans are individually tailored to the grade level and local regions of the state.</a:t>
            </a:r>
            <a:endParaRPr lang="en-US" sz="1800" b="1"/>
          </a:p>
          <a:p>
            <a:pPr marL="0" indent="0">
              <a:buNone/>
            </a:pPr>
            <a:endParaRPr lang="en-US" sz="1800" b="1"/>
          </a:p>
          <a:p>
            <a:pPr marL="0" indent="0">
              <a:buNone/>
            </a:pPr>
            <a:r>
              <a:rPr lang="en-US" sz="3000" b="1"/>
              <a:t>Lessons include:</a:t>
            </a:r>
          </a:p>
          <a:p>
            <a:pPr lvl="1"/>
            <a:r>
              <a:rPr lang="en-US"/>
              <a:t>Career Name and Description</a:t>
            </a:r>
          </a:p>
          <a:p>
            <a:pPr lvl="1"/>
            <a:r>
              <a:rPr lang="en-US"/>
              <a:t>Student Self-Paced Academic Lesson</a:t>
            </a:r>
          </a:p>
          <a:p>
            <a:pPr lvl="1"/>
            <a:r>
              <a:rPr lang="en-US"/>
              <a:t>Lesson Plan for Hands-On or Creative Thinking Problem Solving</a:t>
            </a:r>
          </a:p>
          <a:p>
            <a:pPr lvl="1"/>
            <a:r>
              <a:rPr lang="en-US"/>
              <a:t>Career Connection – how the lesson connects to the career</a:t>
            </a:r>
          </a:p>
          <a:p>
            <a:pPr lvl="1"/>
            <a:r>
              <a:rPr lang="en-US"/>
              <a:t>Salary and Outlook </a:t>
            </a:r>
          </a:p>
          <a:p>
            <a:pPr lvl="1"/>
            <a:r>
              <a:rPr lang="en-US"/>
              <a:t>Academic Standards Alignment</a:t>
            </a:r>
          </a:p>
          <a:p>
            <a:pPr lvl="1"/>
            <a:r>
              <a:rPr lang="en-US"/>
              <a:t>Local Connections – regional employers that hire this type of career</a:t>
            </a:r>
          </a:p>
          <a:p>
            <a:pPr lvl="1"/>
            <a:endParaRPr lang="en-US"/>
          </a:p>
          <a:p>
            <a:endParaRPr lang="en-US"/>
          </a:p>
        </p:txBody>
      </p:sp>
    </p:spTree>
    <p:extLst>
      <p:ext uri="{BB962C8B-B14F-4D97-AF65-F5344CB8AC3E}">
        <p14:creationId xmlns:p14="http://schemas.microsoft.com/office/powerpoint/2010/main" val="217146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D57A-8CFB-4094-BA13-1EB2F021F7F3}"/>
              </a:ext>
            </a:extLst>
          </p:cNvPr>
          <p:cNvSpPr>
            <a:spLocks noGrp="1"/>
          </p:cNvSpPr>
          <p:nvPr>
            <p:ph type="title"/>
          </p:nvPr>
        </p:nvSpPr>
        <p:spPr>
          <a:xfrm>
            <a:off x="883280" y="106571"/>
            <a:ext cx="11483856" cy="1325563"/>
          </a:xfrm>
        </p:spPr>
        <p:txBody>
          <a:bodyPr/>
          <a:lstStyle/>
          <a:p>
            <a:r>
              <a:rPr lang="en-US">
                <a:latin typeface="+mn-lt"/>
              </a:rPr>
              <a:t>Making the Connection Between Students and Businesses</a:t>
            </a:r>
          </a:p>
        </p:txBody>
      </p:sp>
      <p:sp>
        <p:nvSpPr>
          <p:cNvPr id="11" name="Content Placeholder 2">
            <a:extLst>
              <a:ext uri="{FF2B5EF4-FFF2-40B4-BE49-F238E27FC236}">
                <a16:creationId xmlns:a16="http://schemas.microsoft.com/office/drawing/2014/main" id="{B6382B97-AD66-436D-BD04-FD46BA2BA3AD}"/>
              </a:ext>
            </a:extLst>
          </p:cNvPr>
          <p:cNvSpPr>
            <a:spLocks noGrp="1"/>
          </p:cNvSpPr>
          <p:nvPr>
            <p:ph idx="4294967295"/>
          </p:nvPr>
        </p:nvSpPr>
        <p:spPr>
          <a:xfrm>
            <a:off x="522246" y="1611104"/>
            <a:ext cx="6875463" cy="5140325"/>
          </a:xfrm>
        </p:spPr>
        <p:txBody>
          <a:bodyPr>
            <a:normAutofit fontScale="32500" lnSpcReduction="20000"/>
          </a:bodyPr>
          <a:lstStyle/>
          <a:p>
            <a:pPr marL="0" lvl="0" indent="0">
              <a:buNone/>
            </a:pPr>
            <a:r>
              <a:rPr lang="en-US" sz="5500" b="1"/>
              <a:t>Lesson plans include specific contact and interaction opportunities:</a:t>
            </a:r>
          </a:p>
          <a:p>
            <a:pPr marL="0" lvl="0" indent="0">
              <a:buNone/>
            </a:pPr>
            <a:endParaRPr lang="en-US" sz="5500" b="1"/>
          </a:p>
          <a:p>
            <a:r>
              <a:rPr lang="en-US" sz="5500"/>
              <a:t>Guest speakers or Panelists (in person, at school)</a:t>
            </a:r>
          </a:p>
          <a:p>
            <a:r>
              <a:rPr lang="en-US" sz="5500"/>
              <a:t>Guest speakers (virtually, via Skype / Zoom / etc.)</a:t>
            </a:r>
          </a:p>
          <a:p>
            <a:r>
              <a:rPr lang="en-US" sz="5500"/>
              <a:t>One-day Field Trips</a:t>
            </a:r>
          </a:p>
          <a:p>
            <a:r>
              <a:rPr lang="en-US" sz="5500"/>
              <a:t>Mentoring students</a:t>
            </a:r>
          </a:p>
          <a:p>
            <a:r>
              <a:rPr lang="en-US" sz="5500"/>
              <a:t>Video or picture uploads</a:t>
            </a:r>
          </a:p>
          <a:p>
            <a:r>
              <a:rPr lang="en-US" sz="5500"/>
              <a:t>Resume reviews, project feedback or interview preparation</a:t>
            </a:r>
          </a:p>
          <a:p>
            <a:r>
              <a:rPr lang="en-US" sz="5500"/>
              <a:t>Volunteer opportunities</a:t>
            </a:r>
          </a:p>
          <a:p>
            <a:r>
              <a:rPr lang="en-US" sz="5500"/>
              <a:t>Learning opportunities (i.e. unpaid job shadowing, externships, internships, etc.)</a:t>
            </a:r>
          </a:p>
          <a:p>
            <a:r>
              <a:rPr lang="en-US" sz="5500"/>
              <a:t>Employment (i.e. paid internships, apprenticeships, co-ops, etc.)</a:t>
            </a:r>
          </a:p>
          <a:p>
            <a:r>
              <a:rPr lang="en-US" sz="5500"/>
              <a:t>Career Fairs</a:t>
            </a:r>
          </a:p>
          <a:p>
            <a:r>
              <a:rPr lang="en-US" sz="5500"/>
              <a:t>Curriculum support or experiential learning programs</a:t>
            </a:r>
          </a:p>
          <a:p>
            <a:r>
              <a:rPr lang="en-US" sz="5500"/>
              <a:t>Sponsorships and/or equipment donations</a:t>
            </a:r>
          </a:p>
          <a:p>
            <a:r>
              <a:rPr lang="en-US" sz="5500"/>
              <a:t>Product Donation</a:t>
            </a:r>
          </a:p>
          <a:p>
            <a:pPr marL="0" indent="0">
              <a:buNone/>
            </a:pPr>
            <a:endParaRPr lang="en-US"/>
          </a:p>
        </p:txBody>
      </p:sp>
      <p:pic>
        <p:nvPicPr>
          <p:cNvPr id="6" name="Picture 5">
            <a:extLst>
              <a:ext uri="{FF2B5EF4-FFF2-40B4-BE49-F238E27FC236}">
                <a16:creationId xmlns:a16="http://schemas.microsoft.com/office/drawing/2014/main" id="{7475BD55-1470-42E7-BD8F-0C820EB95AA7}"/>
              </a:ext>
            </a:extLst>
          </p:cNvPr>
          <p:cNvPicPr>
            <a:picLocks noChangeAspect="1"/>
          </p:cNvPicPr>
          <p:nvPr/>
        </p:nvPicPr>
        <p:blipFill rotWithShape="1">
          <a:blip r:embed="rId3"/>
          <a:srcRect l="10879" t="20113" r="11520" b="7920"/>
          <a:stretch/>
        </p:blipFill>
        <p:spPr>
          <a:xfrm>
            <a:off x="6941769" y="1928818"/>
            <a:ext cx="4990456" cy="4935474"/>
          </a:xfrm>
          <a:prstGeom prst="rect">
            <a:avLst/>
          </a:prstGeom>
          <a:ln>
            <a:solidFill>
              <a:schemeClr val="tx1"/>
            </a:solidFill>
          </a:ln>
        </p:spPr>
      </p:pic>
    </p:spTree>
    <p:extLst>
      <p:ext uri="{BB962C8B-B14F-4D97-AF65-F5344CB8AC3E}">
        <p14:creationId xmlns:p14="http://schemas.microsoft.com/office/powerpoint/2010/main" val="132895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9E923E-4A08-4221-BC0E-D364022A1311}"/>
              </a:ext>
            </a:extLst>
          </p:cNvPr>
          <p:cNvSpPr>
            <a:spLocks noGrp="1"/>
          </p:cNvSpPr>
          <p:nvPr>
            <p:ph type="title"/>
          </p:nvPr>
        </p:nvSpPr>
        <p:spPr>
          <a:xfrm>
            <a:off x="838200" y="173288"/>
            <a:ext cx="10515600" cy="1325563"/>
          </a:xfrm>
        </p:spPr>
        <p:txBody>
          <a:bodyPr/>
          <a:lstStyle/>
          <a:p>
            <a:r>
              <a:rPr lang="en-US">
                <a:latin typeface="+mn-lt"/>
              </a:rPr>
              <a:t>Career Blade – Informs Students of Local Careers</a:t>
            </a:r>
          </a:p>
        </p:txBody>
      </p:sp>
      <p:pic>
        <p:nvPicPr>
          <p:cNvPr id="5" name="Picture 4" descr="A picture containing text, clipart&#10;&#10;Description automatically generated">
            <a:extLst>
              <a:ext uri="{FF2B5EF4-FFF2-40B4-BE49-F238E27FC236}">
                <a16:creationId xmlns:a16="http://schemas.microsoft.com/office/drawing/2014/main" id="{5F8A56E3-A04F-400E-9C6B-8F0510647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0193" y="191778"/>
            <a:ext cx="1435935" cy="781378"/>
          </a:xfrm>
          <a:prstGeom prst="rect">
            <a:avLst/>
          </a:prstGeom>
        </p:spPr>
      </p:pic>
      <p:pic>
        <p:nvPicPr>
          <p:cNvPr id="66" name="Picture 6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919" y="1619250"/>
            <a:ext cx="11568426" cy="4977857"/>
          </a:xfrm>
          <a:prstGeom prst="rect">
            <a:avLst/>
          </a:prstGeom>
        </p:spPr>
      </p:pic>
      <p:sp>
        <p:nvSpPr>
          <p:cNvPr id="67" name="Content Placeholder 2">
            <a:extLst>
              <a:ext uri="{FF2B5EF4-FFF2-40B4-BE49-F238E27FC236}">
                <a16:creationId xmlns:a16="http://schemas.microsoft.com/office/drawing/2014/main" id="{82DA5C24-1ECA-4EC0-A383-E999F157E973}"/>
              </a:ext>
            </a:extLst>
          </p:cNvPr>
          <p:cNvSpPr txBox="1">
            <a:spLocks/>
          </p:cNvSpPr>
          <p:nvPr/>
        </p:nvSpPr>
        <p:spPr>
          <a:xfrm>
            <a:off x="514905" y="2902998"/>
            <a:ext cx="3826276" cy="34591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endParaRPr lang="en-US" b="1"/>
          </a:p>
        </p:txBody>
      </p:sp>
      <p:sp>
        <p:nvSpPr>
          <p:cNvPr id="68" name="Content Placeholder 2">
            <a:extLst>
              <a:ext uri="{FF2B5EF4-FFF2-40B4-BE49-F238E27FC236}">
                <a16:creationId xmlns:a16="http://schemas.microsoft.com/office/drawing/2014/main" id="{C769E7BA-48E2-4EFE-A255-2104509815F3}"/>
              </a:ext>
            </a:extLst>
          </p:cNvPr>
          <p:cNvSpPr txBox="1">
            <a:spLocks/>
          </p:cNvSpPr>
          <p:nvPr/>
        </p:nvSpPr>
        <p:spPr>
          <a:xfrm>
            <a:off x="8136553" y="2596758"/>
            <a:ext cx="4541219" cy="3765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b="1"/>
              <a:t>By Economic Region:</a:t>
            </a:r>
          </a:p>
          <a:p>
            <a:pPr lvl="2"/>
            <a:r>
              <a:rPr lang="en-US" sz="1900"/>
              <a:t>Central AR</a:t>
            </a:r>
          </a:p>
          <a:p>
            <a:pPr lvl="2"/>
            <a:r>
              <a:rPr lang="en-US" sz="1900"/>
              <a:t>East AR</a:t>
            </a:r>
          </a:p>
          <a:p>
            <a:pPr lvl="2"/>
            <a:r>
              <a:rPr lang="en-US" sz="1900"/>
              <a:t>Northwest AR</a:t>
            </a:r>
          </a:p>
          <a:p>
            <a:pPr lvl="2"/>
            <a:r>
              <a:rPr lang="en-US" sz="1900"/>
              <a:t>Southeast AR</a:t>
            </a:r>
          </a:p>
          <a:p>
            <a:pPr lvl="2"/>
            <a:r>
              <a:rPr lang="en-US" sz="1900"/>
              <a:t>Southwest AR</a:t>
            </a:r>
          </a:p>
          <a:p>
            <a:pPr lvl="2"/>
            <a:r>
              <a:rPr lang="en-US" sz="1900"/>
              <a:t>West Central AR</a:t>
            </a:r>
          </a:p>
          <a:p>
            <a:pPr lvl="2"/>
            <a:r>
              <a:rPr lang="en-US" sz="1900"/>
              <a:t>Western AR</a:t>
            </a:r>
          </a:p>
          <a:p>
            <a:pPr lvl="2"/>
            <a:r>
              <a:rPr lang="en-US" sz="1900"/>
              <a:t>White River AR</a:t>
            </a:r>
          </a:p>
        </p:txBody>
      </p:sp>
      <p:sp>
        <p:nvSpPr>
          <p:cNvPr id="69" name="Content Placeholder 2">
            <a:extLst>
              <a:ext uri="{FF2B5EF4-FFF2-40B4-BE49-F238E27FC236}">
                <a16:creationId xmlns:a16="http://schemas.microsoft.com/office/drawing/2014/main" id="{62772290-AD15-42FA-8790-504E7985267C}"/>
              </a:ext>
            </a:extLst>
          </p:cNvPr>
          <p:cNvSpPr txBox="1">
            <a:spLocks/>
          </p:cNvSpPr>
          <p:nvPr/>
        </p:nvSpPr>
        <p:spPr>
          <a:xfrm>
            <a:off x="4306332" y="2375804"/>
            <a:ext cx="3094272" cy="398636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br>
              <a:rPr lang="en-US" b="1"/>
            </a:br>
            <a:r>
              <a:rPr lang="en-US" sz="3800" b="1"/>
              <a:t>By Careers:</a:t>
            </a:r>
          </a:p>
          <a:p>
            <a:pPr lvl="1"/>
            <a:r>
              <a:rPr lang="en-US"/>
              <a:t>CNC Operator/Machinist</a:t>
            </a:r>
          </a:p>
          <a:p>
            <a:pPr lvl="1"/>
            <a:r>
              <a:rPr lang="en-US"/>
              <a:t>Computer Programmer</a:t>
            </a:r>
          </a:p>
          <a:p>
            <a:pPr lvl="1"/>
            <a:r>
              <a:rPr lang="en-US"/>
              <a:t>Database Administrator</a:t>
            </a:r>
          </a:p>
          <a:p>
            <a:pPr lvl="1"/>
            <a:r>
              <a:rPr lang="en-US"/>
              <a:t>Data Scientist</a:t>
            </a:r>
          </a:p>
          <a:p>
            <a:pPr lvl="1"/>
            <a:r>
              <a:rPr lang="en-US"/>
              <a:t>Electrician</a:t>
            </a:r>
          </a:p>
          <a:p>
            <a:pPr lvl="1"/>
            <a:r>
              <a:rPr lang="en-US"/>
              <a:t>Farmer / Rancher</a:t>
            </a:r>
          </a:p>
          <a:p>
            <a:pPr lvl="1"/>
            <a:r>
              <a:rPr lang="en-US"/>
              <a:t>Financial Analyst</a:t>
            </a:r>
          </a:p>
          <a:p>
            <a:pPr lvl="1"/>
            <a:r>
              <a:rPr lang="en-US"/>
              <a:t>Industrial Maintenance</a:t>
            </a:r>
          </a:p>
          <a:p>
            <a:pPr lvl="1"/>
            <a:r>
              <a:rPr lang="en-US"/>
              <a:t>Info Security Analyst</a:t>
            </a:r>
          </a:p>
          <a:p>
            <a:pPr lvl="1"/>
            <a:r>
              <a:rPr lang="en-US"/>
              <a:t>Marketing Manager</a:t>
            </a:r>
          </a:p>
          <a:p>
            <a:pPr lvl="1"/>
            <a:r>
              <a:rPr lang="en-US"/>
              <a:t>Nursing</a:t>
            </a:r>
          </a:p>
          <a:p>
            <a:pPr lvl="1"/>
            <a:r>
              <a:rPr lang="en-US"/>
              <a:t>Production Manager</a:t>
            </a:r>
          </a:p>
          <a:p>
            <a:pPr lvl="1"/>
            <a:r>
              <a:rPr lang="en-US"/>
              <a:t>Supply Chain Analyst</a:t>
            </a:r>
          </a:p>
          <a:p>
            <a:pPr lvl="1"/>
            <a:r>
              <a:rPr lang="en-US"/>
              <a:t>Truck Driver</a:t>
            </a:r>
          </a:p>
          <a:p>
            <a:pPr lvl="1"/>
            <a:r>
              <a:rPr lang="en-US"/>
              <a:t>Welder</a:t>
            </a:r>
          </a:p>
        </p:txBody>
      </p:sp>
      <p:sp>
        <p:nvSpPr>
          <p:cNvPr id="6" name="TextBox 5">
            <a:extLst>
              <a:ext uri="{FF2B5EF4-FFF2-40B4-BE49-F238E27FC236}">
                <a16:creationId xmlns:a16="http://schemas.microsoft.com/office/drawing/2014/main" id="{D35F101A-E016-45E1-922B-01431D2FF454}"/>
              </a:ext>
            </a:extLst>
          </p:cNvPr>
          <p:cNvSpPr txBox="1"/>
          <p:nvPr/>
        </p:nvSpPr>
        <p:spPr>
          <a:xfrm>
            <a:off x="248798" y="2474654"/>
            <a:ext cx="3826275" cy="3267048"/>
          </a:xfrm>
          <a:prstGeom prst="rect">
            <a:avLst/>
          </a:prstGeom>
          <a:noFill/>
        </p:spPr>
        <p:txBody>
          <a:bodyPr wrap="square" rtlCol="0">
            <a:spAutoFit/>
          </a:bodyPr>
          <a:lstStyle/>
          <a:p>
            <a:pPr marL="0" marR="0" algn="ctr">
              <a:lnSpc>
                <a:spcPct val="107000"/>
              </a:lnSpc>
              <a:spcBef>
                <a:spcPts val="0"/>
              </a:spcBef>
              <a:spcAft>
                <a:spcPts val="800"/>
              </a:spcAft>
            </a:pPr>
            <a:r>
              <a:rPr lang="en-US" sz="2400" b="1" dirty="0">
                <a:effectLst/>
                <a:ea typeface="Calibri" panose="020F0502020204030204" pitchFamily="34" charset="0"/>
                <a:cs typeface="Times New Roman" panose="02020603050405020304" pitchFamily="18" charset="0"/>
              </a:rPr>
              <a:t>By Grade Range:</a:t>
            </a:r>
            <a:endParaRPr lang="en-US" sz="2400" dirty="0">
              <a:effectLst/>
              <a:ea typeface="Calibri" panose="020F0502020204030204" pitchFamily="34" charset="0"/>
              <a:cs typeface="Times New Roman" panose="02020603050405020304" pitchFamily="18" charset="0"/>
            </a:endParaRPr>
          </a:p>
          <a:p>
            <a:pPr marL="285750" marR="0" indent="-285750" algn="ctr">
              <a:lnSpc>
                <a:spcPct val="107000"/>
              </a:lnSpc>
              <a:spcBef>
                <a:spcPts val="0"/>
              </a:spcBef>
              <a:spcAft>
                <a:spcPts val="800"/>
              </a:spcAft>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K-2</a:t>
            </a:r>
          </a:p>
          <a:p>
            <a:pPr marL="285750" marR="0" indent="-285750" algn="ctr">
              <a:lnSpc>
                <a:spcPct val="107000"/>
              </a:lnSpc>
              <a:spcBef>
                <a:spcPts val="0"/>
              </a:spcBef>
              <a:spcAft>
                <a:spcPts val="8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3-5</a:t>
            </a:r>
          </a:p>
          <a:p>
            <a:pPr marL="285750" marR="0" indent="-285750" algn="ctr">
              <a:lnSpc>
                <a:spcPct val="107000"/>
              </a:lnSpc>
              <a:spcBef>
                <a:spcPts val="0"/>
              </a:spcBef>
              <a:spcAft>
                <a:spcPts val="800"/>
              </a:spcAft>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6-8</a:t>
            </a:r>
          </a:p>
          <a:p>
            <a:pPr marL="285750" marR="0" indent="-285750" algn="ctr">
              <a:lnSpc>
                <a:spcPct val="107000"/>
              </a:lnSpc>
              <a:spcBef>
                <a:spcPts val="0"/>
              </a:spcBef>
              <a:spcAft>
                <a:spcPts val="8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9-12</a:t>
            </a:r>
            <a:endParaRPr lang="en-US" sz="18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By Local Career Blade Businesses</a:t>
            </a:r>
          </a:p>
          <a:p>
            <a:pPr algn="ctr">
              <a:lnSpc>
                <a:spcPct val="107000"/>
              </a:lnSpc>
              <a:spcAft>
                <a:spcPts val="800"/>
              </a:spcAft>
            </a:pPr>
            <a:r>
              <a:rPr lang="en-US" sz="1800" b="1" dirty="0">
                <a:effectLst/>
                <a:ea typeface="Calibri" panose="020F0502020204030204" pitchFamily="34" charset="0"/>
                <a:cs typeface="Times New Roman" panose="02020603050405020304" pitchFamily="18" charset="0"/>
              </a:rPr>
              <a:t>By Industries</a:t>
            </a:r>
          </a:p>
          <a:p>
            <a:pPr marL="0" marR="0" algn="ctr">
              <a:lnSpc>
                <a:spcPct val="107000"/>
              </a:lnSpc>
              <a:spcBef>
                <a:spcPts val="0"/>
              </a:spcBef>
              <a:spcAft>
                <a:spcPts val="800"/>
              </a:spcAft>
            </a:pP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443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F19EA8-DED5-93D8-789C-83A569BA9C34}"/>
              </a:ext>
            </a:extLst>
          </p:cNvPr>
          <p:cNvSpPr txBox="1">
            <a:spLocks/>
          </p:cNvSpPr>
          <p:nvPr/>
        </p:nvSpPr>
        <p:spPr>
          <a:xfrm>
            <a:off x="954932" y="970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a:latin typeface="Calibri" panose="020F0502020204030204" pitchFamily="34" charset="0"/>
                <a:cs typeface="Calibri" panose="020F0502020204030204" pitchFamily="34" charset="0"/>
              </a:rPr>
              <a:t>Career Blade in Action!</a:t>
            </a:r>
          </a:p>
        </p:txBody>
      </p:sp>
      <p:pic>
        <p:nvPicPr>
          <p:cNvPr id="5" name="Picture 4" descr="A group of people posing for a photo&#10;&#10;Description automatically generated">
            <a:extLst>
              <a:ext uri="{FF2B5EF4-FFF2-40B4-BE49-F238E27FC236}">
                <a16:creationId xmlns:a16="http://schemas.microsoft.com/office/drawing/2014/main" id="{012F78C8-256D-778A-A18F-DA824E8C1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405" y="1559126"/>
            <a:ext cx="8209174" cy="471941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6A2D3F6-AC0D-19B8-4691-B7460A873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05" y="1634691"/>
            <a:ext cx="8331001" cy="464385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F3C99C6-BB13-6742-5A74-FD44733B1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317" y="1559126"/>
            <a:ext cx="8571175" cy="5238831"/>
          </a:xfrm>
          <a:prstGeom prst="rect">
            <a:avLst/>
          </a:prstGeom>
        </p:spPr>
      </p:pic>
      <p:sp>
        <p:nvSpPr>
          <p:cNvPr id="10" name="TextBox 9">
            <a:extLst>
              <a:ext uri="{FF2B5EF4-FFF2-40B4-BE49-F238E27FC236}">
                <a16:creationId xmlns:a16="http://schemas.microsoft.com/office/drawing/2014/main" id="{B0F8ED48-3F86-9759-D562-3119449D49AD}"/>
              </a:ext>
            </a:extLst>
          </p:cNvPr>
          <p:cNvSpPr txBox="1"/>
          <p:nvPr/>
        </p:nvSpPr>
        <p:spPr>
          <a:xfrm>
            <a:off x="5023338" y="2420815"/>
            <a:ext cx="914400" cy="914400"/>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C101D36F-0290-EA65-644F-C9272375A987}"/>
              </a:ext>
            </a:extLst>
          </p:cNvPr>
          <p:cNvSpPr txBox="1"/>
          <p:nvPr/>
        </p:nvSpPr>
        <p:spPr>
          <a:xfrm>
            <a:off x="1054579" y="1094847"/>
            <a:ext cx="10316306" cy="461665"/>
          </a:xfrm>
          <a:prstGeom prst="rect">
            <a:avLst/>
          </a:prstGeom>
          <a:noFill/>
        </p:spPr>
        <p:txBody>
          <a:bodyPr wrap="square" rtlCol="0">
            <a:spAutoFit/>
          </a:bodyPr>
          <a:lstStyle/>
          <a:p>
            <a:pPr algn="ctr"/>
            <a:r>
              <a:rPr lang="en-US" sz="2400"/>
              <a:t>Fourth graders practicing their straight bead and weave bead welding techniques.</a:t>
            </a:r>
          </a:p>
        </p:txBody>
      </p:sp>
    </p:spTree>
    <p:extLst>
      <p:ext uri="{BB962C8B-B14F-4D97-AF65-F5344CB8AC3E}">
        <p14:creationId xmlns:p14="http://schemas.microsoft.com/office/powerpoint/2010/main" val="348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pplication&#10;&#10;Description automatically generated">
            <a:extLst>
              <a:ext uri="{FF2B5EF4-FFF2-40B4-BE49-F238E27FC236}">
                <a16:creationId xmlns:a16="http://schemas.microsoft.com/office/drawing/2014/main" id="{23B00CCC-6D63-91A6-6F17-BF718B313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13" y="1422662"/>
            <a:ext cx="10081175" cy="5070213"/>
          </a:xfrm>
          <a:prstGeom prst="rect">
            <a:avLst/>
          </a:prstGeom>
        </p:spPr>
      </p:pic>
      <p:sp>
        <p:nvSpPr>
          <p:cNvPr id="2" name="Title 1">
            <a:extLst>
              <a:ext uri="{FF2B5EF4-FFF2-40B4-BE49-F238E27FC236}">
                <a16:creationId xmlns:a16="http://schemas.microsoft.com/office/drawing/2014/main" id="{E129FC36-1B96-9166-567E-0941F0B0E50B}"/>
              </a:ext>
            </a:extLst>
          </p:cNvPr>
          <p:cNvSpPr>
            <a:spLocks noGrp="1"/>
          </p:cNvSpPr>
          <p:nvPr>
            <p:ph type="title"/>
          </p:nvPr>
        </p:nvSpPr>
        <p:spPr>
          <a:xfrm>
            <a:off x="954932" y="97099"/>
            <a:ext cx="10515600" cy="1325563"/>
          </a:xfrm>
        </p:spPr>
        <p:txBody>
          <a:bodyPr>
            <a:normAutofit/>
          </a:bodyPr>
          <a:lstStyle/>
          <a:p>
            <a:r>
              <a:rPr lang="en-US" sz="6000" b="1">
                <a:latin typeface="Calibri" panose="020F0502020204030204" pitchFamily="34" charset="0"/>
                <a:cs typeface="Calibri" panose="020F0502020204030204" pitchFamily="34" charset="0"/>
              </a:rPr>
              <a:t>Career Blade in Action!</a:t>
            </a:r>
          </a:p>
        </p:txBody>
      </p:sp>
      <p:pic>
        <p:nvPicPr>
          <p:cNvPr id="16" name="Picture 15" descr="Graphical user interface&#10;&#10;Description automatically generated with low confidence">
            <a:extLst>
              <a:ext uri="{FF2B5EF4-FFF2-40B4-BE49-F238E27FC236}">
                <a16:creationId xmlns:a16="http://schemas.microsoft.com/office/drawing/2014/main" id="{43E930BA-9F18-FCAD-777C-0BB4BBFEB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464" y="1180149"/>
            <a:ext cx="9619072" cy="5555238"/>
          </a:xfrm>
          <a:prstGeom prst="rect">
            <a:avLst/>
          </a:prstGeom>
        </p:spPr>
      </p:pic>
    </p:spTree>
    <p:extLst>
      <p:ext uri="{BB962C8B-B14F-4D97-AF65-F5344CB8AC3E}">
        <p14:creationId xmlns:p14="http://schemas.microsoft.com/office/powerpoint/2010/main" val="35635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48798" y="136525"/>
            <a:ext cx="10994590" cy="1325563"/>
          </a:xfrm>
        </p:spPr>
        <p:txBody>
          <a:bodyPr>
            <a:normAutofit/>
          </a:bodyPr>
          <a:lstStyle/>
          <a:p>
            <a:pPr eaLnBrk="1" hangingPunct="1"/>
            <a:r>
              <a:rPr lang="en-US" altLang="en-US" dirty="0">
                <a:latin typeface="+mn-lt"/>
              </a:rPr>
              <a:t>SAI Interactive brings strong experience in education solutions</a:t>
            </a:r>
            <a:endParaRPr lang="en-US" altLang="en-US" dirty="0">
              <a:solidFill>
                <a:srgbClr val="669B41"/>
              </a:solidFill>
              <a:latin typeface="+mn-lt"/>
            </a:endParaRPr>
          </a:p>
        </p:txBody>
      </p:sp>
      <p:sp>
        <p:nvSpPr>
          <p:cNvPr id="5" name="Slide Number Placeholder 1">
            <a:extLst>
              <a:ext uri="{FF2B5EF4-FFF2-40B4-BE49-F238E27FC236}">
                <a16:creationId xmlns:a16="http://schemas.microsoft.com/office/drawing/2014/main" id="{B71D7AF7-46AF-45E7-B0EB-44159DC47267}"/>
              </a:ext>
            </a:extLst>
          </p:cNvPr>
          <p:cNvSpPr>
            <a:spLocks noGrp="1"/>
          </p:cNvSpPr>
          <p:nvPr>
            <p:ph type="sldNum" sz="quarter" idx="12"/>
          </p:nvPr>
        </p:nvSpPr>
        <p:spPr/>
        <p:txBody>
          <a:bodyPr/>
          <a:lstStyle/>
          <a:p>
            <a:fld id="{A28F3048-2432-4A98-8169-25A873A9DB3D}" type="slidenum">
              <a:rPr lang="en-US" smtClean="0"/>
              <a:pPr/>
              <a:t>3</a:t>
            </a:fld>
            <a:endParaRPr lang="en-US" dirty="0"/>
          </a:p>
        </p:txBody>
      </p:sp>
      <p:sp>
        <p:nvSpPr>
          <p:cNvPr id="19459" name="Content Placeholder 2"/>
          <p:cNvSpPr>
            <a:spLocks noGrp="1"/>
          </p:cNvSpPr>
          <p:nvPr>
            <p:ph idx="4294967295"/>
          </p:nvPr>
        </p:nvSpPr>
        <p:spPr>
          <a:xfrm>
            <a:off x="248798" y="1503091"/>
            <a:ext cx="10307638" cy="4495800"/>
          </a:xfrm>
        </p:spPr>
        <p:txBody>
          <a:bodyPr>
            <a:normAutofit lnSpcReduction="10000"/>
          </a:bodyPr>
          <a:lstStyle/>
          <a:p>
            <a:pPr marL="0" indent="0">
              <a:spcBef>
                <a:spcPts val="1800"/>
              </a:spcBef>
              <a:buNone/>
            </a:pPr>
            <a:br>
              <a:rPr lang="en-US" altLang="en-US" dirty="0"/>
            </a:br>
            <a:r>
              <a:rPr lang="en-US" altLang="en-US" dirty="0"/>
              <a:t>Creators of </a:t>
            </a:r>
            <a:r>
              <a:rPr lang="en-US" altLang="en-US" dirty="0" err="1"/>
              <a:t>KeyTrain</a:t>
            </a:r>
            <a:r>
              <a:rPr lang="en-US" altLang="en-US" dirty="0"/>
              <a:t>® and Career Ready 101® for </a:t>
            </a:r>
            <a:r>
              <a:rPr lang="en-US" altLang="en-US" b="1" dirty="0"/>
              <a:t>ACT </a:t>
            </a:r>
            <a:r>
              <a:rPr lang="en-US" altLang="en-US" b="1" dirty="0" err="1"/>
              <a:t>WorkKeys</a:t>
            </a:r>
            <a:r>
              <a:rPr lang="en-US" altLang="en-US" b="1" dirty="0"/>
              <a:t>®, </a:t>
            </a:r>
            <a:r>
              <a:rPr lang="en-US" altLang="en-US" dirty="0"/>
              <a:t>acquired by ACT  </a:t>
            </a:r>
          </a:p>
          <a:p>
            <a:pPr lvl="1">
              <a:spcBef>
                <a:spcPts val="1200"/>
              </a:spcBef>
              <a:buFont typeface="Arial" charset="0"/>
              <a:buChar char="•"/>
            </a:pPr>
            <a:r>
              <a:rPr lang="en-US" altLang="en-US" sz="2200" dirty="0"/>
              <a:t>Online basic skills enhancement curriculum</a:t>
            </a:r>
          </a:p>
          <a:p>
            <a:pPr lvl="1">
              <a:spcBef>
                <a:spcPts val="1200"/>
              </a:spcBef>
              <a:buFont typeface="Arial" charset="0"/>
              <a:buChar char="•"/>
            </a:pPr>
            <a:r>
              <a:rPr lang="en-US" altLang="en-US" sz="2200" dirty="0"/>
              <a:t>Helped to create the National Career Readiness Certificate </a:t>
            </a:r>
          </a:p>
          <a:p>
            <a:pPr lvl="1">
              <a:spcBef>
                <a:spcPts val="1200"/>
              </a:spcBef>
              <a:buFont typeface="Arial" charset="0"/>
              <a:buChar char="•"/>
            </a:pPr>
            <a:r>
              <a:rPr lang="en-US" altLang="en-US" sz="2200" dirty="0"/>
              <a:t>Used in approx. 15% of US high schools and in other agencies</a:t>
            </a:r>
          </a:p>
          <a:p>
            <a:pPr lvl="1">
              <a:spcBef>
                <a:spcPts val="1200"/>
              </a:spcBef>
              <a:buFont typeface="Arial" charset="0"/>
              <a:buChar char="•"/>
            </a:pPr>
            <a:r>
              <a:rPr lang="en-US" altLang="en-US" sz="2200" dirty="0"/>
              <a:t>Managed </a:t>
            </a:r>
            <a:r>
              <a:rPr lang="en-US" altLang="en-US" sz="2200" b="1" dirty="0"/>
              <a:t>28 statewide contracts </a:t>
            </a:r>
            <a:r>
              <a:rPr lang="en-US" altLang="en-US" sz="2200" dirty="0"/>
              <a:t>with over 4 million registered users</a:t>
            </a:r>
          </a:p>
          <a:p>
            <a:pPr lvl="1">
              <a:spcBef>
                <a:spcPts val="1200"/>
              </a:spcBef>
              <a:buFont typeface="Arial" charset="0"/>
              <a:buChar char="•"/>
            </a:pPr>
            <a:r>
              <a:rPr lang="en-US" altLang="en-US" sz="2200" dirty="0"/>
              <a:t>Delivered 7.2 million lessons and 2.4 million hours used per year</a:t>
            </a:r>
          </a:p>
          <a:p>
            <a:pPr lvl="1">
              <a:spcBef>
                <a:spcPts val="1200"/>
              </a:spcBef>
              <a:buFont typeface="Arial" charset="0"/>
              <a:buChar char="•"/>
            </a:pPr>
            <a:r>
              <a:rPr lang="en-US" altLang="en-US" sz="2200" dirty="0"/>
              <a:t>Statistically proven effective at raising basic skills test scores</a:t>
            </a:r>
            <a:br>
              <a:rPr lang="en-US" altLang="en-US" sz="2200" dirty="0"/>
            </a:br>
            <a:endParaRPr lang="en-US" altLang="en-US" sz="2200" dirty="0"/>
          </a:p>
          <a:p>
            <a:pPr marL="457200" lvl="1" indent="0">
              <a:spcBef>
                <a:spcPts val="1200"/>
              </a:spcBef>
              <a:buNone/>
            </a:pPr>
            <a:r>
              <a:rPr lang="en-US" altLang="en-US" sz="2000" dirty="0"/>
              <a:t>Tennessee-based WBE, MBE and Small Business of the Year for Chattanooga</a:t>
            </a:r>
          </a:p>
          <a:p>
            <a:pPr marL="457200" lvl="1" indent="0">
              <a:spcBef>
                <a:spcPts val="1200"/>
              </a:spcBef>
              <a:buNone/>
            </a:pPr>
            <a:endParaRPr lang="en-US" altLang="en-US" sz="2200" dirty="0"/>
          </a:p>
        </p:txBody>
      </p:sp>
      <p:pic>
        <p:nvPicPr>
          <p:cNvPr id="1026" name="Picture 2" descr="Career &amp;amp; Technical Education / WorkKeys">
            <a:extLst>
              <a:ext uri="{FF2B5EF4-FFF2-40B4-BE49-F238E27FC236}">
                <a16:creationId xmlns:a16="http://schemas.microsoft.com/office/drawing/2014/main" id="{7F7381A4-B5D8-48A8-B8FE-2E99FD8BE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988" y="2575887"/>
            <a:ext cx="3294510" cy="1387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ACT - Solutions for College and Career Readiness | ACT">
            <a:extLst>
              <a:ext uri="{FF2B5EF4-FFF2-40B4-BE49-F238E27FC236}">
                <a16:creationId xmlns:a16="http://schemas.microsoft.com/office/drawing/2014/main" id="{879EF818-C0F9-4E93-B100-493CCABF3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573" y="4572295"/>
            <a:ext cx="2479988" cy="63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4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15A4-6685-48CC-A8EC-45AFE66C3F2D}"/>
              </a:ext>
            </a:extLst>
          </p:cNvPr>
          <p:cNvSpPr>
            <a:spLocks noGrp="1"/>
          </p:cNvSpPr>
          <p:nvPr>
            <p:ph type="title"/>
          </p:nvPr>
        </p:nvSpPr>
        <p:spPr/>
        <p:txBody>
          <a:bodyPr/>
          <a:lstStyle/>
          <a:p>
            <a:r>
              <a:rPr lang="en-US" b="1">
                <a:solidFill>
                  <a:srgbClr val="20426C"/>
                </a:solidFill>
                <a:latin typeface="+mn-lt"/>
              </a:rPr>
              <a:t>The Benefits</a:t>
            </a:r>
          </a:p>
        </p:txBody>
      </p:sp>
      <p:pic>
        <p:nvPicPr>
          <p:cNvPr id="45" name="Picture 44" descr="A picture containing text, clipart&#10;&#10;Description automatically generated">
            <a:extLst>
              <a:ext uri="{FF2B5EF4-FFF2-40B4-BE49-F238E27FC236}">
                <a16:creationId xmlns:a16="http://schemas.microsoft.com/office/drawing/2014/main" id="{CCC81C96-EE32-409D-8CCC-9CB598598D4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8122" y="80963"/>
            <a:ext cx="3343274" cy="1819275"/>
          </a:xfrm>
          <a:prstGeom prst="rect">
            <a:avLst/>
          </a:prstGeom>
        </p:spPr>
      </p:pic>
      <p:pic>
        <p:nvPicPr>
          <p:cNvPr id="3" name="Picture 2">
            <a:extLst>
              <a:ext uri="{FF2B5EF4-FFF2-40B4-BE49-F238E27FC236}">
                <a16:creationId xmlns:a16="http://schemas.microsoft.com/office/drawing/2014/main" id="{C1D106EC-33AE-4AD9-8103-430AD50D5F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652" y="2519362"/>
            <a:ext cx="8308207" cy="3645683"/>
          </a:xfrm>
          <a:prstGeom prst="rect">
            <a:avLst/>
          </a:prstGeom>
        </p:spPr>
      </p:pic>
      <p:pic>
        <p:nvPicPr>
          <p:cNvPr id="52" name="Picture 51">
            <a:extLst>
              <a:ext uri="{FF2B5EF4-FFF2-40B4-BE49-F238E27FC236}">
                <a16:creationId xmlns:a16="http://schemas.microsoft.com/office/drawing/2014/main" id="{96D16513-32CD-444D-995F-8EEA7EBD86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44858" y="2600324"/>
            <a:ext cx="3010489" cy="3588715"/>
          </a:xfrm>
          <a:prstGeom prst="rect">
            <a:avLst/>
          </a:prstGeom>
        </p:spPr>
      </p:pic>
      <p:sp>
        <p:nvSpPr>
          <p:cNvPr id="53" name="Content Placeholder 2">
            <a:extLst>
              <a:ext uri="{FF2B5EF4-FFF2-40B4-BE49-F238E27FC236}">
                <a16:creationId xmlns:a16="http://schemas.microsoft.com/office/drawing/2014/main" id="{39765203-11B9-4D6D-B495-221CC034D595}"/>
              </a:ext>
            </a:extLst>
          </p:cNvPr>
          <p:cNvSpPr txBox="1">
            <a:spLocks/>
          </p:cNvSpPr>
          <p:nvPr/>
        </p:nvSpPr>
        <p:spPr>
          <a:xfrm>
            <a:off x="121562" y="3093197"/>
            <a:ext cx="3173896" cy="3241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800" b="1"/>
              <a:t>AR Chamber of Industry and Commerce and Local Chambers </a:t>
            </a:r>
            <a:r>
              <a:rPr lang="en-US" sz="1800"/>
              <a:t>– Increases the value of the Chambers to business members by assisting businesses in increasing their visibility in their community and future labor market.</a:t>
            </a:r>
          </a:p>
        </p:txBody>
      </p:sp>
      <p:sp>
        <p:nvSpPr>
          <p:cNvPr id="54" name="Content Placeholder 2">
            <a:extLst>
              <a:ext uri="{FF2B5EF4-FFF2-40B4-BE49-F238E27FC236}">
                <a16:creationId xmlns:a16="http://schemas.microsoft.com/office/drawing/2014/main" id="{A28067F7-0350-41D9-AC5D-9D34EC331D0D}"/>
              </a:ext>
            </a:extLst>
          </p:cNvPr>
          <p:cNvSpPr txBox="1">
            <a:spLocks/>
          </p:cNvSpPr>
          <p:nvPr/>
        </p:nvSpPr>
        <p:spPr>
          <a:xfrm>
            <a:off x="2922104" y="3049485"/>
            <a:ext cx="3173896" cy="3241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800" b="1"/>
              <a:t>Local Businesses </a:t>
            </a:r>
            <a:r>
              <a:rPr lang="en-US" sz="1800"/>
              <a:t>– Increases number of educators and students who are aware and have an appreciation of local business workforce needs. Increases the interest of students in becoming trained for the workforce needs of local business and industry.</a:t>
            </a:r>
          </a:p>
        </p:txBody>
      </p:sp>
      <p:sp>
        <p:nvSpPr>
          <p:cNvPr id="55" name="Content Placeholder 2">
            <a:extLst>
              <a:ext uri="{FF2B5EF4-FFF2-40B4-BE49-F238E27FC236}">
                <a16:creationId xmlns:a16="http://schemas.microsoft.com/office/drawing/2014/main" id="{908AE1D4-BBBB-4B33-B354-954307CDCE14}"/>
              </a:ext>
            </a:extLst>
          </p:cNvPr>
          <p:cNvSpPr txBox="1">
            <a:spLocks/>
          </p:cNvSpPr>
          <p:nvPr/>
        </p:nvSpPr>
        <p:spPr>
          <a:xfrm>
            <a:off x="5722648" y="3136909"/>
            <a:ext cx="3173896" cy="3241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800" b="1"/>
              <a:t>Students </a:t>
            </a:r>
            <a:r>
              <a:rPr lang="en-US" sz="1800"/>
              <a:t>– Connects students to high-demand, high-paying careers available in their own communities and encourages students to follow career pathways that will prepare them for these opportunities.</a:t>
            </a:r>
          </a:p>
        </p:txBody>
      </p:sp>
      <p:sp>
        <p:nvSpPr>
          <p:cNvPr id="56" name="Content Placeholder 2">
            <a:extLst>
              <a:ext uri="{FF2B5EF4-FFF2-40B4-BE49-F238E27FC236}">
                <a16:creationId xmlns:a16="http://schemas.microsoft.com/office/drawing/2014/main" id="{8411835A-5008-4E1F-959E-B5A6C341B4C0}"/>
              </a:ext>
            </a:extLst>
          </p:cNvPr>
          <p:cNvSpPr txBox="1">
            <a:spLocks/>
          </p:cNvSpPr>
          <p:nvPr/>
        </p:nvSpPr>
        <p:spPr>
          <a:xfrm>
            <a:off x="8744857" y="3049485"/>
            <a:ext cx="2800544" cy="3241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800" b="1"/>
              <a:t>Teachers</a:t>
            </a:r>
            <a:r>
              <a:rPr lang="en-US" sz="1800"/>
              <a:t> – Provides easy-to-use resources that allow teachers to communicate these high-demand career pathways to students in a way that builds STEM and academic skills that will prepare students for future success.</a:t>
            </a:r>
          </a:p>
        </p:txBody>
      </p:sp>
    </p:spTree>
    <p:extLst>
      <p:ext uri="{BB962C8B-B14F-4D97-AF65-F5344CB8AC3E}">
        <p14:creationId xmlns:p14="http://schemas.microsoft.com/office/powerpoint/2010/main" val="211490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9E923E-4A08-4221-BC0E-D364022A1311}"/>
              </a:ext>
            </a:extLst>
          </p:cNvPr>
          <p:cNvSpPr>
            <a:spLocks noGrp="1"/>
          </p:cNvSpPr>
          <p:nvPr>
            <p:ph type="title"/>
          </p:nvPr>
        </p:nvSpPr>
        <p:spPr>
          <a:xfrm>
            <a:off x="838200" y="173288"/>
            <a:ext cx="10515600" cy="1325563"/>
          </a:xfrm>
        </p:spPr>
        <p:txBody>
          <a:bodyPr/>
          <a:lstStyle/>
          <a:p>
            <a:r>
              <a:rPr lang="en-US" dirty="0">
                <a:latin typeface="+mn-lt"/>
              </a:rPr>
              <a:t>Sample Participating Companies</a:t>
            </a:r>
          </a:p>
        </p:txBody>
      </p:sp>
      <p:pic>
        <p:nvPicPr>
          <p:cNvPr id="5" name="Picture 4" descr="A picture containing text, clipart&#10;&#10;Description automatically generated">
            <a:extLst>
              <a:ext uri="{FF2B5EF4-FFF2-40B4-BE49-F238E27FC236}">
                <a16:creationId xmlns:a16="http://schemas.microsoft.com/office/drawing/2014/main" id="{5F8A56E3-A04F-400E-9C6B-8F0510647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0193" y="191778"/>
            <a:ext cx="1435935" cy="781378"/>
          </a:xfrm>
          <a:prstGeom prst="rect">
            <a:avLst/>
          </a:prstGeom>
        </p:spPr>
      </p:pic>
      <p:sp>
        <p:nvSpPr>
          <p:cNvPr id="67" name="Content Placeholder 2">
            <a:extLst>
              <a:ext uri="{FF2B5EF4-FFF2-40B4-BE49-F238E27FC236}">
                <a16:creationId xmlns:a16="http://schemas.microsoft.com/office/drawing/2014/main" id="{82DA5C24-1ECA-4EC0-A383-E999F157E973}"/>
              </a:ext>
            </a:extLst>
          </p:cNvPr>
          <p:cNvSpPr txBox="1">
            <a:spLocks/>
          </p:cNvSpPr>
          <p:nvPr/>
        </p:nvSpPr>
        <p:spPr>
          <a:xfrm>
            <a:off x="514905" y="2902998"/>
            <a:ext cx="3826276" cy="34591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endParaRPr lang="en-US" b="1"/>
          </a:p>
        </p:txBody>
      </p:sp>
      <p:pic>
        <p:nvPicPr>
          <p:cNvPr id="3" name="Picture 2" descr="A picture containing text, screenshot, font, logo&#10;&#10;Description automatically generated">
            <a:extLst>
              <a:ext uri="{FF2B5EF4-FFF2-40B4-BE49-F238E27FC236}">
                <a16:creationId xmlns:a16="http://schemas.microsoft.com/office/drawing/2014/main" id="{6DBE86F5-4A5A-BBD2-33A9-777F8577F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295" y="1325563"/>
            <a:ext cx="6937410" cy="5359149"/>
          </a:xfrm>
          <a:prstGeom prst="rect">
            <a:avLst/>
          </a:prstGeom>
        </p:spPr>
      </p:pic>
    </p:spTree>
    <p:extLst>
      <p:ext uri="{BB962C8B-B14F-4D97-AF65-F5344CB8AC3E}">
        <p14:creationId xmlns:p14="http://schemas.microsoft.com/office/powerpoint/2010/main" val="3265511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1736496" y="621574"/>
            <a:ext cx="8719008" cy="2619375"/>
          </a:xfrm>
        </p:spPr>
        <p:txBody>
          <a:bodyPr>
            <a:noAutofit/>
          </a:bodyPr>
          <a:lstStyle/>
          <a:p>
            <a:r>
              <a:rPr lang="en-US" altLang="en-US" sz="6000" b="1">
                <a:solidFill>
                  <a:schemeClr val="tx1"/>
                </a:solidFill>
                <a:latin typeface="+mn-lt"/>
              </a:rPr>
              <a:t>You Can Help Build Career Blade by asking Businesses to Fill Out the Survey</a:t>
            </a:r>
            <a:br>
              <a:rPr lang="en-US" altLang="en-US" sz="6000" b="1">
                <a:solidFill>
                  <a:schemeClr val="tx1"/>
                </a:solidFill>
                <a:latin typeface="+mn-lt"/>
              </a:rPr>
            </a:br>
            <a:endParaRPr lang="en-US" altLang="en-US" sz="3200" b="1">
              <a:solidFill>
                <a:schemeClr val="tx1"/>
              </a:solidFill>
              <a:latin typeface="+mn-lt"/>
              <a:hlinkClick r:id="rId3"/>
            </a:endParaRPr>
          </a:p>
          <a:p>
            <a:r>
              <a:rPr lang="en-US" altLang="en-US" sz="3200" b="1">
                <a:solidFill>
                  <a:schemeClr val="tx1"/>
                </a:solidFill>
                <a:latin typeface="+mn-lt"/>
                <a:hlinkClick r:id="rId3"/>
              </a:rPr>
              <a:t>www.CareerBladeArkansas.com/BusinessSurvey</a:t>
            </a:r>
            <a:endParaRPr lang="en-US" altLang="en-US" sz="3200" b="1">
              <a:solidFill>
                <a:schemeClr val="tx1"/>
              </a:solidFill>
              <a:latin typeface="+mn-lt"/>
            </a:endParaRPr>
          </a:p>
          <a:p>
            <a:r>
              <a:rPr lang="en-US" altLang="en-US" sz="3200" b="1">
                <a:solidFill>
                  <a:schemeClr val="tx1"/>
                </a:solidFill>
                <a:latin typeface="+mn-lt"/>
              </a:rPr>
              <a:t>   </a:t>
            </a:r>
          </a:p>
        </p:txBody>
      </p:sp>
      <p:pic>
        <p:nvPicPr>
          <p:cNvPr id="4" name="Picture 3" descr="A picture containing text, clipart&#10;&#10;Description automatically generated">
            <a:extLst>
              <a:ext uri="{FF2B5EF4-FFF2-40B4-BE49-F238E27FC236}">
                <a16:creationId xmlns:a16="http://schemas.microsoft.com/office/drawing/2014/main" id="{CCC81C96-EE32-409D-8CCC-9CB598598D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4363" y="4520988"/>
            <a:ext cx="3343274" cy="1819275"/>
          </a:xfrm>
          <a:prstGeom prst="rect">
            <a:avLst/>
          </a:prstGeom>
        </p:spPr>
      </p:pic>
    </p:spTree>
    <p:extLst>
      <p:ext uri="{BB962C8B-B14F-4D97-AF65-F5344CB8AC3E}">
        <p14:creationId xmlns:p14="http://schemas.microsoft.com/office/powerpoint/2010/main" val="388424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1566333" y="1185778"/>
            <a:ext cx="8387586" cy="2619375"/>
          </a:xfrm>
        </p:spPr>
        <p:txBody>
          <a:bodyPr>
            <a:noAutofit/>
          </a:bodyPr>
          <a:lstStyle/>
          <a:p>
            <a:pPr eaLnBrk="1" hangingPunct="1"/>
            <a:r>
              <a:rPr lang="en-US" altLang="en-US" sz="6000" b="1" dirty="0">
                <a:solidFill>
                  <a:schemeClr val="tx1"/>
                </a:solidFill>
                <a:latin typeface="+mn-lt"/>
              </a:rPr>
              <a:t>Engage in Career Blade at</a:t>
            </a:r>
            <a:br>
              <a:rPr lang="en-US" altLang="en-US" sz="6000" b="1" dirty="0">
                <a:solidFill>
                  <a:schemeClr val="tx1"/>
                </a:solidFill>
                <a:latin typeface="+mn-lt"/>
              </a:rPr>
            </a:br>
            <a:r>
              <a:rPr lang="en-US" altLang="en-US" sz="4400" b="1" dirty="0">
                <a:solidFill>
                  <a:schemeClr val="tx1"/>
                </a:solidFill>
                <a:latin typeface="+mn-lt"/>
                <a:hlinkClick r:id="rId3"/>
              </a:rPr>
              <a:t>www.CareerBladeArkansas.com</a:t>
            </a:r>
            <a:r>
              <a:rPr lang="en-US" altLang="en-US" sz="4400" b="1" dirty="0">
                <a:solidFill>
                  <a:schemeClr val="tx1"/>
                </a:solidFill>
                <a:latin typeface="+mn-lt"/>
              </a:rPr>
              <a:t> </a:t>
            </a:r>
          </a:p>
          <a:p>
            <a:pPr eaLnBrk="1" hangingPunct="1"/>
            <a:endParaRPr lang="en-US" altLang="en-US" sz="4400" b="1" dirty="0">
              <a:solidFill>
                <a:schemeClr val="tx1"/>
              </a:solidFill>
              <a:latin typeface="+mn-lt"/>
            </a:endParaRPr>
          </a:p>
          <a:p>
            <a:pPr eaLnBrk="1" hangingPunct="1"/>
            <a:r>
              <a:rPr lang="en-US" altLang="en-US" sz="2800" b="1" dirty="0">
                <a:solidFill>
                  <a:schemeClr val="tx1"/>
                </a:solidFill>
                <a:latin typeface="+mn-lt"/>
              </a:rPr>
              <a:t> </a:t>
            </a:r>
          </a:p>
        </p:txBody>
      </p:sp>
      <p:pic>
        <p:nvPicPr>
          <p:cNvPr id="4" name="Picture 3" descr="A picture containing text, clipart&#10;&#10;Description automatically generated">
            <a:extLst>
              <a:ext uri="{FF2B5EF4-FFF2-40B4-BE49-F238E27FC236}">
                <a16:creationId xmlns:a16="http://schemas.microsoft.com/office/drawing/2014/main" id="{CCC81C96-EE32-409D-8CCC-9CB598598D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4949" y="4443650"/>
            <a:ext cx="3343274" cy="1819275"/>
          </a:xfrm>
          <a:prstGeom prst="rect">
            <a:avLst/>
          </a:prstGeom>
        </p:spPr>
      </p:pic>
    </p:spTree>
    <p:extLst>
      <p:ext uri="{BB962C8B-B14F-4D97-AF65-F5344CB8AC3E}">
        <p14:creationId xmlns:p14="http://schemas.microsoft.com/office/powerpoint/2010/main" val="3201720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B29E0-4B89-447F-9F9D-04E1F50EF9B7}"/>
              </a:ext>
            </a:extLst>
          </p:cNvPr>
          <p:cNvSpPr txBox="1"/>
          <p:nvPr/>
        </p:nvSpPr>
        <p:spPr>
          <a:xfrm>
            <a:off x="1392523" y="5440398"/>
            <a:ext cx="9280663" cy="584775"/>
          </a:xfrm>
          <a:prstGeom prst="rect">
            <a:avLst/>
          </a:prstGeom>
          <a:noFill/>
        </p:spPr>
        <p:txBody>
          <a:bodyPr wrap="square" rtlCol="0">
            <a:spAutoFit/>
          </a:bodyPr>
          <a:lstStyle/>
          <a:p>
            <a:pPr algn="ctr"/>
            <a:endParaRPr lang="en-US" sz="1600" b="1">
              <a:latin typeface="Articulate" panose="02000503040000020004" pitchFamily="2" charset="0"/>
            </a:endParaRPr>
          </a:p>
          <a:p>
            <a:pPr algn="ctr"/>
            <a:r>
              <a:rPr lang="en-US" sz="1600" b="1">
                <a:latin typeface="Articulate" panose="02000503040000020004" pitchFamily="2" charset="0"/>
              </a:rPr>
              <a:t> </a:t>
            </a:r>
          </a:p>
        </p:txBody>
      </p:sp>
      <p:pic>
        <p:nvPicPr>
          <p:cNvPr id="9" name="Picture 8">
            <a:extLst>
              <a:ext uri="{FF2B5EF4-FFF2-40B4-BE49-F238E27FC236}">
                <a16:creationId xmlns:a16="http://schemas.microsoft.com/office/drawing/2014/main" id="{919BCFC1-1168-F7A3-47A9-B5CC889A0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453" y="2870200"/>
            <a:ext cx="7315201" cy="243840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801401E4-2CC2-B9B4-3C7D-8EA9999A4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526" y="248920"/>
            <a:ext cx="3877056" cy="1584960"/>
          </a:xfrm>
          <a:prstGeom prst="rect">
            <a:avLst/>
          </a:prstGeom>
        </p:spPr>
      </p:pic>
      <p:sp>
        <p:nvSpPr>
          <p:cNvPr id="14" name="TextBox 13">
            <a:extLst>
              <a:ext uri="{FF2B5EF4-FFF2-40B4-BE49-F238E27FC236}">
                <a16:creationId xmlns:a16="http://schemas.microsoft.com/office/drawing/2014/main" id="{D0A3FC6E-FCCE-24FB-081F-401D08EA0A19}"/>
              </a:ext>
            </a:extLst>
          </p:cNvPr>
          <p:cNvSpPr txBox="1"/>
          <p:nvPr/>
        </p:nvSpPr>
        <p:spPr>
          <a:xfrm>
            <a:off x="1341721" y="2150420"/>
            <a:ext cx="9280663" cy="523220"/>
          </a:xfrm>
          <a:prstGeom prst="rect">
            <a:avLst/>
          </a:prstGeom>
          <a:noFill/>
        </p:spPr>
        <p:txBody>
          <a:bodyPr wrap="square" rtlCol="0">
            <a:spAutoFit/>
          </a:bodyPr>
          <a:lstStyle/>
          <a:p>
            <a:pPr algn="ctr"/>
            <a:r>
              <a:rPr lang="en-US" sz="2800" b="1">
                <a:latin typeface="Articulate" panose="02000503040000020004" pitchFamily="2" charset="0"/>
              </a:rPr>
              <a:t>Readying the Future Workforce</a:t>
            </a:r>
          </a:p>
        </p:txBody>
      </p:sp>
    </p:spTree>
    <p:extLst>
      <p:ext uri="{BB962C8B-B14F-4D97-AF65-F5344CB8AC3E}">
        <p14:creationId xmlns:p14="http://schemas.microsoft.com/office/powerpoint/2010/main" val="2435569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1098756" cy="1325563"/>
          </a:xfrm>
        </p:spPr>
        <p:txBody>
          <a:bodyPr/>
          <a:lstStyle/>
          <a:p>
            <a:pPr>
              <a:tabLst>
                <a:tab pos="4800600" algn="l"/>
              </a:tabLst>
            </a:pPr>
            <a:r>
              <a:rPr lang="en-US" b="1" dirty="0"/>
              <a:t>Ready for Industry™  </a:t>
            </a:r>
            <a:r>
              <a:rPr lang="en-US" sz="2800" dirty="0"/>
              <a:t>Provides Essential General Industry Knowledge</a:t>
            </a:r>
            <a:endParaRPr lang="en-US" sz="2000" b="1" dirty="0"/>
          </a:p>
        </p:txBody>
      </p:sp>
      <p:sp>
        <p:nvSpPr>
          <p:cNvPr id="6" name="TextBox 5">
            <a:extLst>
              <a:ext uri="{FF2B5EF4-FFF2-40B4-BE49-F238E27FC236}">
                <a16:creationId xmlns:a16="http://schemas.microsoft.com/office/drawing/2014/main" id="{F2F91C7D-6FD5-A7B1-5EC9-D4968E232A03}"/>
              </a:ext>
            </a:extLst>
          </p:cNvPr>
          <p:cNvSpPr txBox="1"/>
          <p:nvPr/>
        </p:nvSpPr>
        <p:spPr>
          <a:xfrm>
            <a:off x="6409918" y="1757923"/>
            <a:ext cx="5389946" cy="646331"/>
          </a:xfrm>
          <a:prstGeom prst="rect">
            <a:avLst/>
          </a:prstGeom>
          <a:noFill/>
        </p:spPr>
        <p:txBody>
          <a:bodyPr wrap="square" rtlCol="0">
            <a:spAutoFit/>
          </a:bodyPr>
          <a:lstStyle/>
          <a:p>
            <a:pPr algn="ctr"/>
            <a:r>
              <a:rPr lang="en-US" b="1" dirty="0"/>
              <a:t>Creates a bridge between standard K-12 education and the knowledge needed for success in industry.</a:t>
            </a:r>
          </a:p>
        </p:txBody>
      </p:sp>
      <p:pic>
        <p:nvPicPr>
          <p:cNvPr id="7" name="Picture 6">
            <a:extLst>
              <a:ext uri="{FF2B5EF4-FFF2-40B4-BE49-F238E27FC236}">
                <a16:creationId xmlns:a16="http://schemas.microsoft.com/office/drawing/2014/main" id="{178D8F6F-918F-49E3-8FDF-B76CE9E89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70" y="1986496"/>
            <a:ext cx="6152950" cy="4131925"/>
          </a:xfrm>
          <a:prstGeom prst="rect">
            <a:avLst/>
          </a:prstGeom>
        </p:spPr>
      </p:pic>
      <p:sp>
        <p:nvSpPr>
          <p:cNvPr id="8" name="Arrow: Left-Right 7">
            <a:extLst>
              <a:ext uri="{FF2B5EF4-FFF2-40B4-BE49-F238E27FC236}">
                <a16:creationId xmlns:a16="http://schemas.microsoft.com/office/drawing/2014/main" id="{E4038D6C-93BF-AF1F-B4A8-AFA0114AAFD2}"/>
              </a:ext>
            </a:extLst>
          </p:cNvPr>
          <p:cNvSpPr/>
          <p:nvPr/>
        </p:nvSpPr>
        <p:spPr>
          <a:xfrm>
            <a:off x="6383867" y="4437438"/>
            <a:ext cx="1670864" cy="373747"/>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4DCE8A-E4B6-533A-F6E5-E1A57E1901A2}"/>
              </a:ext>
            </a:extLst>
          </p:cNvPr>
          <p:cNvPicPr>
            <a:picLocks noChangeAspect="1"/>
          </p:cNvPicPr>
          <p:nvPr/>
        </p:nvPicPr>
        <p:blipFill>
          <a:blip r:embed="rId4"/>
          <a:stretch>
            <a:fillRect/>
          </a:stretch>
        </p:blipFill>
        <p:spPr>
          <a:xfrm>
            <a:off x="8228525" y="4395233"/>
            <a:ext cx="3758062" cy="373747"/>
          </a:xfrm>
          <a:prstGeom prst="rect">
            <a:avLst/>
          </a:prstGeom>
        </p:spPr>
      </p:pic>
      <p:sp>
        <p:nvSpPr>
          <p:cNvPr id="10" name="TextBox 9">
            <a:extLst>
              <a:ext uri="{FF2B5EF4-FFF2-40B4-BE49-F238E27FC236}">
                <a16:creationId xmlns:a16="http://schemas.microsoft.com/office/drawing/2014/main" id="{9D4F20CD-4F32-CADE-00B7-CFDABE6071FA}"/>
              </a:ext>
            </a:extLst>
          </p:cNvPr>
          <p:cNvSpPr txBox="1"/>
          <p:nvPr/>
        </p:nvSpPr>
        <p:spPr>
          <a:xfrm>
            <a:off x="6381349" y="2668276"/>
            <a:ext cx="5389946" cy="923330"/>
          </a:xfrm>
          <a:prstGeom prst="rect">
            <a:avLst/>
          </a:prstGeom>
          <a:noFill/>
        </p:spPr>
        <p:txBody>
          <a:bodyPr wrap="square" rtlCol="0">
            <a:spAutoFit/>
          </a:bodyPr>
          <a:lstStyle/>
          <a:p>
            <a:pPr algn="ctr"/>
            <a:r>
              <a:rPr lang="en-US" b="1" dirty="0"/>
              <a:t>Covers gaps in common technical training and the industry and workplace competencies in tiers 3 and 4 of the workplace competency model.</a:t>
            </a:r>
          </a:p>
        </p:txBody>
      </p:sp>
      <p:sp>
        <p:nvSpPr>
          <p:cNvPr id="2" name="Rectangle 1">
            <a:extLst>
              <a:ext uri="{FF2B5EF4-FFF2-40B4-BE49-F238E27FC236}">
                <a16:creationId xmlns:a16="http://schemas.microsoft.com/office/drawing/2014/main" id="{30E3DC50-9878-2789-2B72-FFBDD70B3E27}"/>
              </a:ext>
            </a:extLst>
          </p:cNvPr>
          <p:cNvSpPr/>
          <p:nvPr/>
        </p:nvSpPr>
        <p:spPr>
          <a:xfrm>
            <a:off x="5943600" y="1757923"/>
            <a:ext cx="46631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371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B29E0-4B89-447F-9F9D-04E1F50EF9B7}"/>
              </a:ext>
            </a:extLst>
          </p:cNvPr>
          <p:cNvSpPr txBox="1"/>
          <p:nvPr/>
        </p:nvSpPr>
        <p:spPr>
          <a:xfrm>
            <a:off x="528923" y="1357252"/>
            <a:ext cx="9280663" cy="5541004"/>
          </a:xfrm>
          <a:prstGeom prst="rect">
            <a:avLst/>
          </a:prstGeom>
          <a:noFill/>
        </p:spPr>
        <p:txBody>
          <a:bodyPr wrap="square" rtlCol="0">
            <a:spAutoFit/>
          </a:bodyPr>
          <a:lstStyle/>
          <a:p>
            <a:r>
              <a:rPr lang="en-US" sz="1600" b="1">
                <a:latin typeface="Articulate" panose="02000503040000020004" pitchFamily="2" charset="0"/>
              </a:rPr>
              <a:t>A new platform designed to address career awareness and preparation issues for the near-term job seeker – from late high school through adult.</a:t>
            </a:r>
          </a:p>
          <a:p>
            <a:pPr>
              <a:lnSpc>
                <a:spcPct val="150000"/>
              </a:lnSpc>
            </a:pPr>
            <a:endParaRPr lang="en-US" sz="1000" b="1">
              <a:latin typeface="Articulate" panose="02000503040000020004" pitchFamily="2" charset="0"/>
            </a:endParaRPr>
          </a:p>
          <a:p>
            <a:pPr>
              <a:lnSpc>
                <a:spcPct val="150000"/>
              </a:lnSpc>
            </a:pPr>
            <a:r>
              <a:rPr lang="en-US" sz="1600" b="1">
                <a:latin typeface="Articulate" panose="02000503040000020004" pitchFamily="2" charset="0"/>
              </a:rPr>
              <a:t>RFI bridges two gaps that exist in the preparation of many potential skilled workers:</a:t>
            </a:r>
          </a:p>
          <a:p>
            <a:pPr marL="285750" indent="-285750">
              <a:lnSpc>
                <a:spcPct val="150000"/>
              </a:lnSpc>
              <a:buFont typeface="Arial" panose="020B0604020202020204" pitchFamily="34" charset="0"/>
              <a:buChar char="•"/>
            </a:pPr>
            <a:r>
              <a:rPr lang="en-US" sz="1600">
                <a:latin typeface="Articulate" panose="02000503040000020004" pitchFamily="2" charset="0"/>
              </a:rPr>
              <a:t>What industry pathway do I want to pursue?</a:t>
            </a:r>
          </a:p>
          <a:p>
            <a:pPr marL="285750" indent="-285750">
              <a:lnSpc>
                <a:spcPct val="150000"/>
              </a:lnSpc>
              <a:buFont typeface="Arial" panose="020B0604020202020204" pitchFamily="34" charset="0"/>
              <a:buChar char="•"/>
            </a:pPr>
            <a:r>
              <a:rPr lang="en-US" sz="1600">
                <a:latin typeface="Articulate" panose="02000503040000020004" pitchFamily="2" charset="0"/>
              </a:rPr>
              <a:t>What is the basic info that employers want me to know that I might not learn in school?</a:t>
            </a:r>
          </a:p>
          <a:p>
            <a:pPr marL="285750" indent="-285750">
              <a:lnSpc>
                <a:spcPct val="150000"/>
              </a:lnSpc>
              <a:buFont typeface="Arial" panose="020B0604020202020204" pitchFamily="34" charset="0"/>
              <a:buChar char="•"/>
            </a:pPr>
            <a:endParaRPr lang="en-US" sz="1000">
              <a:latin typeface="Articulate" panose="02000503040000020004" pitchFamily="2" charset="0"/>
            </a:endParaRPr>
          </a:p>
          <a:p>
            <a:r>
              <a:rPr lang="en-US" sz="1600" b="1">
                <a:latin typeface="Articulate" panose="02000503040000020004" pitchFamily="2" charset="0"/>
              </a:rPr>
              <a:t>RFI provides separate 15-20 hour courses for each of the </a:t>
            </a:r>
            <a:br>
              <a:rPr lang="en-US" sz="1600" b="1">
                <a:latin typeface="Articulate" panose="02000503040000020004" pitchFamily="2" charset="0"/>
              </a:rPr>
            </a:br>
            <a:r>
              <a:rPr lang="en-US" sz="1600" b="1">
                <a:latin typeface="Articulate" panose="02000503040000020004" pitchFamily="2" charset="0"/>
              </a:rPr>
              <a:t>5 highest-demand industries:</a:t>
            </a:r>
          </a:p>
          <a:p>
            <a:pPr marL="285750" indent="-285750">
              <a:lnSpc>
                <a:spcPct val="150000"/>
              </a:lnSpc>
              <a:buFont typeface="Arial" panose="020B0604020202020204" pitchFamily="34" charset="0"/>
              <a:buChar char="•"/>
            </a:pPr>
            <a:r>
              <a:rPr lang="en-US" sz="1600">
                <a:latin typeface="Articulate" panose="02000503040000020004" pitchFamily="2" charset="0"/>
              </a:rPr>
              <a:t>Healthcare</a:t>
            </a:r>
          </a:p>
          <a:p>
            <a:pPr marL="285750" indent="-285750">
              <a:lnSpc>
                <a:spcPct val="150000"/>
              </a:lnSpc>
              <a:buFont typeface="Arial" panose="020B0604020202020204" pitchFamily="34" charset="0"/>
              <a:buChar char="•"/>
            </a:pPr>
            <a:r>
              <a:rPr lang="en-US" sz="1600">
                <a:latin typeface="Articulate" panose="02000503040000020004" pitchFamily="2" charset="0"/>
              </a:rPr>
              <a:t>Manufacturing</a:t>
            </a:r>
          </a:p>
          <a:p>
            <a:pPr marL="285750" indent="-285750">
              <a:lnSpc>
                <a:spcPct val="150000"/>
              </a:lnSpc>
              <a:buFont typeface="Arial" panose="020B0604020202020204" pitchFamily="34" charset="0"/>
              <a:buChar char="•"/>
            </a:pPr>
            <a:r>
              <a:rPr lang="en-US" sz="1600">
                <a:latin typeface="Articulate" panose="02000503040000020004" pitchFamily="2" charset="0"/>
              </a:rPr>
              <a:t>Information Technology</a:t>
            </a:r>
          </a:p>
          <a:p>
            <a:pPr marL="285750" indent="-285750">
              <a:lnSpc>
                <a:spcPct val="150000"/>
              </a:lnSpc>
              <a:buFont typeface="Arial" panose="020B0604020202020204" pitchFamily="34" charset="0"/>
              <a:buChar char="•"/>
            </a:pPr>
            <a:r>
              <a:rPr lang="en-US" sz="1600">
                <a:latin typeface="Articulate" panose="02000503040000020004" pitchFamily="2" charset="0"/>
              </a:rPr>
              <a:t>Construction</a:t>
            </a:r>
          </a:p>
          <a:p>
            <a:pPr marL="285750" indent="-285750">
              <a:lnSpc>
                <a:spcPct val="150000"/>
              </a:lnSpc>
              <a:buFont typeface="Arial" panose="020B0604020202020204" pitchFamily="34" charset="0"/>
              <a:buChar char="•"/>
            </a:pPr>
            <a:r>
              <a:rPr lang="en-US" sz="1600">
                <a:latin typeface="Articulate" panose="02000503040000020004" pitchFamily="2" charset="0"/>
              </a:rPr>
              <a:t>Logistics</a:t>
            </a:r>
          </a:p>
          <a:p>
            <a:pPr marL="285750" indent="-285750">
              <a:lnSpc>
                <a:spcPct val="150000"/>
              </a:lnSpc>
              <a:buFont typeface="Arial" panose="020B0604020202020204" pitchFamily="34" charset="0"/>
              <a:buChar char="•"/>
            </a:pPr>
            <a:endParaRPr lang="en-US" sz="1000">
              <a:latin typeface="Articulate" panose="02000503040000020004" pitchFamily="2" charset="0"/>
            </a:endParaRPr>
          </a:p>
          <a:p>
            <a:r>
              <a:rPr lang="en-US" sz="1600" b="1">
                <a:latin typeface="Articulate" panose="02000503040000020004" pitchFamily="2" charset="0"/>
              </a:rPr>
              <a:t>RFI is </a:t>
            </a:r>
            <a:r>
              <a:rPr lang="en-US" sz="1600" b="1" i="1">
                <a:latin typeface="Articulate" panose="02000503040000020004" pitchFamily="2" charset="0"/>
              </a:rPr>
              <a:t>NOT</a:t>
            </a:r>
            <a:r>
              <a:rPr lang="en-US" sz="1600" b="1">
                <a:latin typeface="Articulate" panose="02000503040000020004" pitchFamily="2" charset="0"/>
              </a:rPr>
              <a:t> a replacement for technical training. It provides a context for </a:t>
            </a:r>
            <a:br>
              <a:rPr lang="en-US" sz="1600" b="1">
                <a:latin typeface="Articulate" panose="02000503040000020004" pitchFamily="2" charset="0"/>
              </a:rPr>
            </a:br>
            <a:r>
              <a:rPr lang="en-US" sz="1600" b="1">
                <a:latin typeface="Articulate" panose="02000503040000020004" pitchFamily="2" charset="0"/>
              </a:rPr>
              <a:t>post-secondary career search and training.</a:t>
            </a:r>
            <a:endParaRPr lang="en-US" sz="1600">
              <a:latin typeface="Articulate" panose="02000503040000020004" pitchFamily="2" charset="0"/>
            </a:endParaRPr>
          </a:p>
          <a:p>
            <a:pPr marL="285750" indent="-285750">
              <a:lnSpc>
                <a:spcPct val="150000"/>
              </a:lnSpc>
              <a:buFont typeface="Arial" panose="020B0604020202020204" pitchFamily="34" charset="0"/>
              <a:buChar char="•"/>
            </a:pPr>
            <a:endParaRPr lang="en-US" sz="1600">
              <a:latin typeface="Articulate" panose="02000503040000020004" pitchFamily="2" charset="0"/>
            </a:endParaRPr>
          </a:p>
        </p:txBody>
      </p:sp>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38966" y="-37418"/>
            <a:ext cx="11098756" cy="1325563"/>
          </a:xfrm>
        </p:spPr>
        <p:txBody>
          <a:bodyPr/>
          <a:lstStyle/>
          <a:p>
            <a:pPr>
              <a:tabLst>
                <a:tab pos="4800600" algn="l"/>
              </a:tabLst>
            </a:pPr>
            <a:r>
              <a:rPr lang="en-US" b="1">
                <a:solidFill>
                  <a:schemeClr val="tx1">
                    <a:lumMod val="75000"/>
                    <a:lumOff val="25000"/>
                  </a:schemeClr>
                </a:solidFill>
              </a:rPr>
              <a:t>Ready for Industry </a:t>
            </a:r>
            <a:r>
              <a:rPr lang="en-US" sz="2800">
                <a:solidFill>
                  <a:schemeClr val="tx1">
                    <a:lumMod val="75000"/>
                    <a:lumOff val="25000"/>
                  </a:schemeClr>
                </a:solidFill>
              </a:rPr>
              <a:t>Addresses Career Awareness for the Job Seeker</a:t>
            </a:r>
            <a:endParaRPr lang="en-US" sz="2000" b="1">
              <a:solidFill>
                <a:schemeClr val="tx1">
                  <a:lumMod val="75000"/>
                  <a:lumOff val="25000"/>
                </a:schemeClr>
              </a:solidFill>
            </a:endParaRPr>
          </a:p>
        </p:txBody>
      </p:sp>
      <p:pic>
        <p:nvPicPr>
          <p:cNvPr id="16" name="Picture 15">
            <a:extLst>
              <a:ext uri="{FF2B5EF4-FFF2-40B4-BE49-F238E27FC236}">
                <a16:creationId xmlns:a16="http://schemas.microsoft.com/office/drawing/2014/main" id="{E8678B73-E83E-4A91-B3AE-DB6B42BB57FA}"/>
              </a:ext>
            </a:extLst>
          </p:cNvPr>
          <p:cNvPicPr/>
          <p:nvPr/>
        </p:nvPicPr>
        <p:blipFill rotWithShape="1">
          <a:blip r:embed="rId3" cstate="print">
            <a:extLst>
              <a:ext uri="{28A0092B-C50C-407E-A947-70E740481C1C}">
                <a14:useLocalDpi xmlns:a14="http://schemas.microsoft.com/office/drawing/2010/main" val="0"/>
              </a:ext>
            </a:extLst>
          </a:blip>
          <a:srcRect l="17459"/>
          <a:stretch/>
        </p:blipFill>
        <p:spPr>
          <a:xfrm>
            <a:off x="8220491" y="3406676"/>
            <a:ext cx="3714051" cy="713553"/>
          </a:xfrm>
          <a:prstGeom prst="rect">
            <a:avLst/>
          </a:prstGeom>
        </p:spPr>
      </p:pic>
      <p:pic>
        <p:nvPicPr>
          <p:cNvPr id="4" name="Picture 3" descr="A picture containing person, indoor, music, posing&#10;&#10;Description automatically generated">
            <a:extLst>
              <a:ext uri="{FF2B5EF4-FFF2-40B4-BE49-F238E27FC236}">
                <a16:creationId xmlns:a16="http://schemas.microsoft.com/office/drawing/2014/main" id="{5AD0A92A-BDEC-417D-B6B7-6013FE79F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320" y="4048789"/>
            <a:ext cx="4175189" cy="2780360"/>
          </a:xfrm>
          <a:prstGeom prst="rect">
            <a:avLst/>
          </a:prstGeom>
        </p:spPr>
      </p:pic>
    </p:spTree>
    <p:extLst>
      <p:ext uri="{BB962C8B-B14F-4D97-AF65-F5344CB8AC3E}">
        <p14:creationId xmlns:p14="http://schemas.microsoft.com/office/powerpoint/2010/main" val="2760456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B29E0-4B89-447F-9F9D-04E1F50EF9B7}"/>
              </a:ext>
            </a:extLst>
          </p:cNvPr>
          <p:cNvSpPr txBox="1"/>
          <p:nvPr/>
        </p:nvSpPr>
        <p:spPr>
          <a:xfrm>
            <a:off x="987062" y="2100540"/>
            <a:ext cx="9280663" cy="3642600"/>
          </a:xfrm>
          <a:prstGeom prst="rect">
            <a:avLst/>
          </a:prstGeom>
          <a:noFill/>
        </p:spPr>
        <p:txBody>
          <a:bodyPr wrap="square" rtlCol="0">
            <a:spAutoFit/>
          </a:bodyPr>
          <a:lstStyle/>
          <a:p>
            <a:r>
              <a:rPr lang="en-US" b="1"/>
              <a:t>For each of the 5 highest-demand industries, RFI provides self-paced, online instruction on:</a:t>
            </a:r>
          </a:p>
          <a:p>
            <a:pPr marL="285750" indent="-285750">
              <a:lnSpc>
                <a:spcPct val="150000"/>
              </a:lnSpc>
              <a:buFont typeface="Arial" panose="020B0604020202020204" pitchFamily="34" charset="0"/>
              <a:buChar char="•"/>
            </a:pPr>
            <a:r>
              <a:rPr lang="en-US"/>
              <a:t>Introduction to the Industry</a:t>
            </a:r>
          </a:p>
          <a:p>
            <a:pPr marL="285750" indent="-285750">
              <a:lnSpc>
                <a:spcPct val="150000"/>
              </a:lnSpc>
              <a:buFont typeface="Arial" panose="020B0604020202020204" pitchFamily="34" charset="0"/>
              <a:buChar char="•"/>
            </a:pPr>
            <a:r>
              <a:rPr lang="en-US"/>
              <a:t>What it is like to Work in the Industry</a:t>
            </a:r>
          </a:p>
          <a:p>
            <a:pPr marL="285750" indent="-285750">
              <a:lnSpc>
                <a:spcPct val="150000"/>
              </a:lnSpc>
              <a:buFont typeface="Arial" panose="020B0604020202020204" pitchFamily="34" charset="0"/>
              <a:buChar char="•"/>
            </a:pPr>
            <a:r>
              <a:rPr lang="en-US"/>
              <a:t>Industry Terminology and Common Practices</a:t>
            </a:r>
          </a:p>
          <a:p>
            <a:pPr marL="285750" indent="-285750">
              <a:lnSpc>
                <a:spcPct val="150000"/>
              </a:lnSpc>
              <a:buFont typeface="Arial" panose="020B0604020202020204" pitchFamily="34" charset="0"/>
              <a:buChar char="•"/>
            </a:pPr>
            <a:r>
              <a:rPr lang="en-US"/>
              <a:t>Career Opportunities and Descriptions</a:t>
            </a:r>
          </a:p>
          <a:p>
            <a:pPr marL="285750" indent="-285750">
              <a:lnSpc>
                <a:spcPct val="150000"/>
              </a:lnSpc>
              <a:buFont typeface="Arial" panose="020B0604020202020204" pitchFamily="34" charset="0"/>
              <a:buChar char="•"/>
            </a:pPr>
            <a:r>
              <a:rPr lang="en-US"/>
              <a:t>Current Issues and Trends in the Industry</a:t>
            </a:r>
          </a:p>
          <a:p>
            <a:pPr marL="285750" indent="-285750">
              <a:lnSpc>
                <a:spcPct val="150000"/>
              </a:lnSpc>
              <a:buFont typeface="Arial" panose="020B0604020202020204" pitchFamily="34" charset="0"/>
              <a:buChar char="•"/>
            </a:pPr>
            <a:r>
              <a:rPr lang="en-US"/>
              <a:t>Career Pathways, Education and Certifications in the Industry</a:t>
            </a:r>
          </a:p>
          <a:p>
            <a:pPr marL="285750" indent="-285750">
              <a:lnSpc>
                <a:spcPct val="150000"/>
              </a:lnSpc>
              <a:buFont typeface="Arial" panose="020B0604020202020204" pitchFamily="34" charset="0"/>
              <a:buChar char="•"/>
            </a:pPr>
            <a:r>
              <a:rPr lang="en-US"/>
              <a:t>Workplace Expectations in Industry</a:t>
            </a:r>
          </a:p>
          <a:p>
            <a:pPr>
              <a:lnSpc>
                <a:spcPct val="150000"/>
              </a:lnSpc>
            </a:pPr>
            <a:endParaRPr lang="en-US" b="1">
              <a:latin typeface="Articulate" panose="02000503040000020004" pitchFamily="2" charset="0"/>
            </a:endParaRPr>
          </a:p>
        </p:txBody>
      </p:sp>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a:t>General Course Outline</a:t>
            </a:r>
            <a:endParaRPr lang="en-US" sz="2000" b="1"/>
          </a:p>
        </p:txBody>
      </p:sp>
      <p:pic>
        <p:nvPicPr>
          <p:cNvPr id="16" name="Picture 15">
            <a:extLst>
              <a:ext uri="{FF2B5EF4-FFF2-40B4-BE49-F238E27FC236}">
                <a16:creationId xmlns:a16="http://schemas.microsoft.com/office/drawing/2014/main" id="{E8678B73-E83E-4A91-B3AE-DB6B42BB57FA}"/>
              </a:ext>
            </a:extLst>
          </p:cNvPr>
          <p:cNvPicPr/>
          <p:nvPr/>
        </p:nvPicPr>
        <p:blipFill rotWithShape="1">
          <a:blip r:embed="rId3" cstate="print">
            <a:extLst>
              <a:ext uri="{28A0092B-C50C-407E-A947-70E740481C1C}">
                <a14:useLocalDpi xmlns:a14="http://schemas.microsoft.com/office/drawing/2010/main" val="0"/>
              </a:ext>
            </a:extLst>
          </a:blip>
          <a:srcRect l="17459"/>
          <a:stretch/>
        </p:blipFill>
        <p:spPr>
          <a:xfrm>
            <a:off x="4012821" y="1241375"/>
            <a:ext cx="3714051" cy="713553"/>
          </a:xfrm>
          <a:prstGeom prst="rect">
            <a:avLst/>
          </a:prstGeom>
        </p:spPr>
      </p:pic>
      <p:sp>
        <p:nvSpPr>
          <p:cNvPr id="18" name="TextBox 17">
            <a:extLst>
              <a:ext uri="{FF2B5EF4-FFF2-40B4-BE49-F238E27FC236}">
                <a16:creationId xmlns:a16="http://schemas.microsoft.com/office/drawing/2014/main" id="{83AF2AAB-BD10-4867-8497-87A771B67114}"/>
              </a:ext>
            </a:extLst>
          </p:cNvPr>
          <p:cNvSpPr txBox="1"/>
          <p:nvPr/>
        </p:nvSpPr>
        <p:spPr>
          <a:xfrm>
            <a:off x="7961618" y="3429000"/>
            <a:ext cx="4090655" cy="3088602"/>
          </a:xfrm>
          <a:prstGeom prst="rect">
            <a:avLst/>
          </a:prstGeom>
          <a:noFill/>
          <a:ln w="38100">
            <a:solidFill>
              <a:srgbClr val="BE141B"/>
            </a:solidFill>
          </a:ln>
          <a:effectLst>
            <a:outerShdw blurRad="50800" dist="38100" dir="2700000" algn="tl" rotWithShape="0">
              <a:prstClr val="black">
                <a:alpha val="40000"/>
              </a:prstClr>
            </a:outerShdw>
          </a:effectLst>
        </p:spPr>
        <p:txBody>
          <a:bodyPr wrap="square" rtlCol="0">
            <a:spAutoFit/>
          </a:bodyPr>
          <a:lstStyle/>
          <a:p>
            <a:r>
              <a:rPr lang="en-US" b="1"/>
              <a:t>Separate 15–20-hour courses for each of the 5 highest-demand industries:</a:t>
            </a:r>
          </a:p>
          <a:p>
            <a:pPr marL="285750" indent="-285750">
              <a:lnSpc>
                <a:spcPct val="150000"/>
              </a:lnSpc>
              <a:buFont typeface="Arial" panose="020B0604020202020204" pitchFamily="34" charset="0"/>
              <a:buChar char="•"/>
            </a:pPr>
            <a:r>
              <a:rPr lang="en-US"/>
              <a:t>Healthcare</a:t>
            </a:r>
          </a:p>
          <a:p>
            <a:pPr marL="285750" indent="-285750">
              <a:lnSpc>
                <a:spcPct val="150000"/>
              </a:lnSpc>
              <a:buFont typeface="Arial" panose="020B0604020202020204" pitchFamily="34" charset="0"/>
              <a:buChar char="•"/>
            </a:pPr>
            <a:r>
              <a:rPr lang="en-US"/>
              <a:t>Manufacturing</a:t>
            </a:r>
          </a:p>
          <a:p>
            <a:pPr marL="285750" indent="-285750">
              <a:lnSpc>
                <a:spcPct val="150000"/>
              </a:lnSpc>
              <a:buFont typeface="Arial" panose="020B0604020202020204" pitchFamily="34" charset="0"/>
              <a:buChar char="•"/>
            </a:pPr>
            <a:r>
              <a:rPr lang="en-US"/>
              <a:t>Information Technology</a:t>
            </a:r>
          </a:p>
          <a:p>
            <a:pPr marL="285750" indent="-285750">
              <a:lnSpc>
                <a:spcPct val="150000"/>
              </a:lnSpc>
              <a:buFont typeface="Arial" panose="020B0604020202020204" pitchFamily="34" charset="0"/>
              <a:buChar char="•"/>
            </a:pPr>
            <a:r>
              <a:rPr lang="en-US"/>
              <a:t>Construction</a:t>
            </a:r>
          </a:p>
          <a:p>
            <a:pPr marL="285750" indent="-285750">
              <a:lnSpc>
                <a:spcPct val="150000"/>
              </a:lnSpc>
              <a:buFont typeface="Arial" panose="020B0604020202020204" pitchFamily="34" charset="0"/>
              <a:buChar char="•"/>
            </a:pPr>
            <a:r>
              <a:rPr lang="en-US"/>
              <a:t>Logistics</a:t>
            </a:r>
          </a:p>
          <a:p>
            <a:pPr marL="285750" indent="-285750">
              <a:lnSpc>
                <a:spcPct val="150000"/>
              </a:lnSpc>
              <a:buFont typeface="Arial" panose="020B0604020202020204" pitchFamily="34" charset="0"/>
              <a:buChar char="•"/>
            </a:pPr>
            <a:endParaRPr lang="en-US">
              <a:latin typeface="Articulate" panose="02000503040000020004" pitchFamily="2" charset="0"/>
            </a:endParaRPr>
          </a:p>
        </p:txBody>
      </p:sp>
    </p:spTree>
    <p:extLst>
      <p:ext uri="{BB962C8B-B14F-4D97-AF65-F5344CB8AC3E}">
        <p14:creationId xmlns:p14="http://schemas.microsoft.com/office/powerpoint/2010/main" val="1325339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dirty="0"/>
              <a:t>Course Outline- Information Technology</a:t>
            </a:r>
            <a:endParaRPr lang="en-US" sz="2000" b="1" dirty="0"/>
          </a:p>
        </p:txBody>
      </p:sp>
      <p:sp>
        <p:nvSpPr>
          <p:cNvPr id="6" name="TextBox 5">
            <a:extLst>
              <a:ext uri="{FF2B5EF4-FFF2-40B4-BE49-F238E27FC236}">
                <a16:creationId xmlns:a16="http://schemas.microsoft.com/office/drawing/2014/main" id="{F4DB37CA-4672-24DA-6191-9ACAAB7FE47C}"/>
              </a:ext>
            </a:extLst>
          </p:cNvPr>
          <p:cNvSpPr txBox="1"/>
          <p:nvPr/>
        </p:nvSpPr>
        <p:spPr>
          <a:xfrm>
            <a:off x="301662" y="1623987"/>
            <a:ext cx="4183842" cy="4760534"/>
          </a:xfrm>
          <a:prstGeom prst="rect">
            <a:avLst/>
          </a:prstGeom>
          <a:noFill/>
        </p:spPr>
        <p:txBody>
          <a:bodyPr wrap="square" rtlCol="0">
            <a:spAutoFit/>
          </a:bodyPr>
          <a:lstStyle/>
          <a:p>
            <a:pPr>
              <a:lnSpc>
                <a:spcPct val="150000"/>
              </a:lnSpc>
            </a:pPr>
            <a:r>
              <a:rPr lang="en-US" b="1" dirty="0"/>
              <a:t>Introduction to Information Technology</a:t>
            </a:r>
          </a:p>
          <a:p>
            <a:pPr marL="285750" indent="-285750">
              <a:lnSpc>
                <a:spcPts val="2000"/>
              </a:lnSpc>
              <a:buFont typeface="Arial" panose="020B0604020202020204" pitchFamily="34" charset="0"/>
              <a:buChar char="•"/>
            </a:pPr>
            <a:r>
              <a:rPr lang="en-US" sz="1600" dirty="0"/>
              <a:t>What is Information Technology?</a:t>
            </a:r>
          </a:p>
          <a:p>
            <a:pPr marL="285750" indent="-285750">
              <a:lnSpc>
                <a:spcPts val="2000"/>
              </a:lnSpc>
              <a:buFont typeface="Arial" panose="020B0604020202020204" pitchFamily="34" charset="0"/>
              <a:buChar char="•"/>
            </a:pPr>
            <a:r>
              <a:rPr lang="en-US" sz="1600" dirty="0"/>
              <a:t>The Importance of IT in Society</a:t>
            </a:r>
          </a:p>
          <a:p>
            <a:pPr marL="285750" indent="-285750">
              <a:lnSpc>
                <a:spcPts val="2000"/>
              </a:lnSpc>
              <a:buFont typeface="Arial" panose="020B0604020202020204" pitchFamily="34" charset="0"/>
              <a:buChar char="•"/>
            </a:pPr>
            <a:r>
              <a:rPr lang="en-US" sz="1600" dirty="0"/>
              <a:t>Common IT Devices and Terminology</a:t>
            </a:r>
          </a:p>
          <a:p>
            <a:pPr marL="285750" indent="-285750">
              <a:lnSpc>
                <a:spcPts val="2000"/>
              </a:lnSpc>
              <a:buFont typeface="Arial" panose="020B0604020202020204" pitchFamily="34" charset="0"/>
              <a:buChar char="•"/>
            </a:pPr>
            <a:r>
              <a:rPr lang="en-US" sz="1600" dirty="0"/>
              <a:t>Industrial Computing Applications</a:t>
            </a:r>
          </a:p>
          <a:p>
            <a:pPr>
              <a:lnSpc>
                <a:spcPct val="150000"/>
              </a:lnSpc>
            </a:pPr>
            <a:r>
              <a:rPr lang="en-US" b="1" dirty="0"/>
              <a:t>Working in the IT Industry</a:t>
            </a:r>
            <a:endParaRPr lang="en-US" dirty="0"/>
          </a:p>
          <a:p>
            <a:pPr marL="285750" indent="-285750">
              <a:lnSpc>
                <a:spcPts val="2000"/>
              </a:lnSpc>
              <a:buFont typeface="Arial" panose="020B0604020202020204" pitchFamily="34" charset="0"/>
              <a:buChar char="•"/>
            </a:pPr>
            <a:r>
              <a:rPr lang="en-US" sz="1600" dirty="0"/>
              <a:t>Typical Corporate IT Structures</a:t>
            </a:r>
          </a:p>
          <a:p>
            <a:pPr marL="285750" indent="-285750">
              <a:lnSpc>
                <a:spcPts val="2000"/>
              </a:lnSpc>
              <a:buFont typeface="Arial" panose="020B0604020202020204" pitchFamily="34" charset="0"/>
              <a:buChar char="•"/>
            </a:pPr>
            <a:r>
              <a:rPr lang="en-US" sz="1600" dirty="0"/>
              <a:t>Data Backup and Disaster Recovery</a:t>
            </a:r>
          </a:p>
          <a:p>
            <a:pPr marL="285750" indent="-285750">
              <a:lnSpc>
                <a:spcPts val="2000"/>
              </a:lnSpc>
              <a:buFont typeface="Arial" panose="020B0604020202020204" pitchFamily="34" charset="0"/>
              <a:buChar char="•"/>
            </a:pPr>
            <a:r>
              <a:rPr lang="en-US" sz="1600" dirty="0"/>
              <a:t>SaaS vs. Internal Platforms</a:t>
            </a:r>
          </a:p>
          <a:p>
            <a:pPr marL="285750" indent="-285750">
              <a:lnSpc>
                <a:spcPts val="2000"/>
              </a:lnSpc>
              <a:buFont typeface="Arial" panose="020B0604020202020204" pitchFamily="34" charset="0"/>
              <a:buChar char="•"/>
            </a:pPr>
            <a:r>
              <a:rPr lang="en-US" sz="1600" dirty="0"/>
              <a:t>User Accounts and Security</a:t>
            </a:r>
          </a:p>
          <a:p>
            <a:pPr marL="285750" indent="-285750">
              <a:lnSpc>
                <a:spcPts val="2000"/>
              </a:lnSpc>
              <a:buFont typeface="Arial" panose="020B0604020202020204" pitchFamily="34" charset="0"/>
              <a:buChar char="•"/>
            </a:pPr>
            <a:r>
              <a:rPr lang="en-US" sz="1600" dirty="0"/>
              <a:t>IT Security Policies</a:t>
            </a:r>
          </a:p>
          <a:p>
            <a:pPr marL="285750" indent="-285750">
              <a:lnSpc>
                <a:spcPts val="2000"/>
              </a:lnSpc>
              <a:buFont typeface="Arial" panose="020B0604020202020204" pitchFamily="34" charset="0"/>
              <a:buChar char="•"/>
            </a:pPr>
            <a:r>
              <a:rPr lang="en-US" sz="1600" dirty="0"/>
              <a:t>Identity Theft Prevention</a:t>
            </a:r>
          </a:p>
          <a:p>
            <a:pPr marL="285750" indent="-285750">
              <a:lnSpc>
                <a:spcPts val="2000"/>
              </a:lnSpc>
              <a:buFont typeface="Arial" panose="020B0604020202020204" pitchFamily="34" charset="0"/>
              <a:buChar char="•"/>
            </a:pPr>
            <a:r>
              <a:rPr lang="en-US" sz="1600" dirty="0"/>
              <a:t>Cyberattacks and Ransomware</a:t>
            </a:r>
          </a:p>
          <a:p>
            <a:pPr marL="285750" indent="-285750">
              <a:lnSpc>
                <a:spcPts val="2000"/>
              </a:lnSpc>
              <a:buFont typeface="Arial" panose="020B0604020202020204" pitchFamily="34" charset="0"/>
              <a:buChar char="•"/>
            </a:pPr>
            <a:r>
              <a:rPr lang="en-US" sz="1600" dirty="0"/>
              <a:t>Security Incident Response Plans</a:t>
            </a:r>
          </a:p>
          <a:p>
            <a:pPr marL="285750" indent="-285750">
              <a:lnSpc>
                <a:spcPts val="2000"/>
              </a:lnSpc>
              <a:buFont typeface="Arial" panose="020B0604020202020204" pitchFamily="34" charset="0"/>
              <a:buChar char="•"/>
            </a:pPr>
            <a:r>
              <a:rPr lang="en-US" sz="1600" dirty="0"/>
              <a:t>Basic Coding Concepts</a:t>
            </a:r>
          </a:p>
          <a:p>
            <a:pPr marL="285750" indent="-285750">
              <a:lnSpc>
                <a:spcPts val="2000"/>
              </a:lnSpc>
              <a:buFont typeface="Arial" panose="020B0604020202020204" pitchFamily="34" charset="0"/>
              <a:buChar char="•"/>
            </a:pPr>
            <a:r>
              <a:rPr lang="en-US" sz="1600" dirty="0"/>
              <a:t>Software Development Processes</a:t>
            </a:r>
          </a:p>
          <a:p>
            <a:pPr marL="285750" indent="-285750">
              <a:lnSpc>
                <a:spcPts val="2000"/>
              </a:lnSpc>
              <a:buFont typeface="Arial" panose="020B0604020202020204" pitchFamily="34" charset="0"/>
              <a:buChar char="•"/>
            </a:pPr>
            <a:r>
              <a:rPr lang="en-US" sz="1600" dirty="0"/>
              <a:t>Web Development Processes</a:t>
            </a:r>
          </a:p>
        </p:txBody>
      </p:sp>
      <p:sp>
        <p:nvSpPr>
          <p:cNvPr id="8" name="TextBox 7">
            <a:extLst>
              <a:ext uri="{FF2B5EF4-FFF2-40B4-BE49-F238E27FC236}">
                <a16:creationId xmlns:a16="http://schemas.microsoft.com/office/drawing/2014/main" id="{F40E726B-92EA-C2AA-AD44-5F3985FBAA2E}"/>
              </a:ext>
            </a:extLst>
          </p:cNvPr>
          <p:cNvSpPr txBox="1"/>
          <p:nvPr/>
        </p:nvSpPr>
        <p:spPr>
          <a:xfrm>
            <a:off x="4440686" y="1623987"/>
            <a:ext cx="3597384" cy="4504054"/>
          </a:xfrm>
          <a:prstGeom prst="rect">
            <a:avLst/>
          </a:prstGeom>
          <a:noFill/>
        </p:spPr>
        <p:txBody>
          <a:bodyPr wrap="square" rtlCol="0">
            <a:spAutoFit/>
          </a:bodyPr>
          <a:lstStyle/>
          <a:p>
            <a:pPr>
              <a:lnSpc>
                <a:spcPct val="150000"/>
              </a:lnSpc>
            </a:pPr>
            <a:r>
              <a:rPr lang="en-US" b="1" dirty="0"/>
              <a:t>Careers in Information Technology</a:t>
            </a:r>
          </a:p>
          <a:p>
            <a:pPr marL="285750" indent="-285750">
              <a:lnSpc>
                <a:spcPts val="2000"/>
              </a:lnSpc>
              <a:buFont typeface="Arial" panose="020B0604020202020204" pitchFamily="34" charset="0"/>
              <a:buChar char="•"/>
            </a:pPr>
            <a:r>
              <a:rPr lang="en-US" sz="1600" dirty="0"/>
              <a:t>Software Development</a:t>
            </a:r>
          </a:p>
          <a:p>
            <a:pPr marL="285750" indent="-285750">
              <a:lnSpc>
                <a:spcPts val="2000"/>
              </a:lnSpc>
              <a:buFont typeface="Arial" panose="020B0604020202020204" pitchFamily="34" charset="0"/>
              <a:buChar char="•"/>
            </a:pPr>
            <a:r>
              <a:rPr lang="en-US" sz="1600" dirty="0"/>
              <a:t>Web Development</a:t>
            </a:r>
          </a:p>
          <a:p>
            <a:pPr marL="285750" indent="-285750">
              <a:lnSpc>
                <a:spcPts val="2000"/>
              </a:lnSpc>
              <a:buFont typeface="Arial" panose="020B0604020202020204" pitchFamily="34" charset="0"/>
              <a:buChar char="•"/>
            </a:pPr>
            <a:r>
              <a:rPr lang="en-US" sz="1600" dirty="0"/>
              <a:t>Data Management</a:t>
            </a:r>
          </a:p>
          <a:p>
            <a:pPr marL="285750" indent="-285750">
              <a:lnSpc>
                <a:spcPts val="2000"/>
              </a:lnSpc>
              <a:buFont typeface="Arial" panose="020B0604020202020204" pitchFamily="34" charset="0"/>
              <a:buChar char="•"/>
            </a:pPr>
            <a:r>
              <a:rPr lang="en-US" sz="1600" dirty="0"/>
              <a:t>Cybersecurity</a:t>
            </a:r>
          </a:p>
          <a:p>
            <a:pPr marL="285750" indent="-285750">
              <a:lnSpc>
                <a:spcPts val="2000"/>
              </a:lnSpc>
              <a:buFont typeface="Arial" panose="020B0604020202020204" pitchFamily="34" charset="0"/>
              <a:buChar char="•"/>
            </a:pPr>
            <a:r>
              <a:rPr lang="en-US" sz="1600" dirty="0"/>
              <a:t>Hardware Design and Maintenance</a:t>
            </a:r>
          </a:p>
          <a:p>
            <a:pPr marL="285750" indent="-285750">
              <a:lnSpc>
                <a:spcPts val="2000"/>
              </a:lnSpc>
              <a:buFont typeface="Arial" panose="020B0604020202020204" pitchFamily="34" charset="0"/>
              <a:buChar char="•"/>
            </a:pPr>
            <a:r>
              <a:rPr lang="en-US" sz="1600" dirty="0"/>
              <a:t>Customer Service and Support</a:t>
            </a:r>
          </a:p>
          <a:p>
            <a:pPr>
              <a:lnSpc>
                <a:spcPct val="150000"/>
              </a:lnSpc>
            </a:pPr>
            <a:r>
              <a:rPr lang="en-US" b="1" dirty="0"/>
              <a:t>Current Issues in the IT Industry</a:t>
            </a:r>
            <a:endParaRPr lang="en-US" dirty="0"/>
          </a:p>
          <a:p>
            <a:pPr marL="285750" indent="-285750">
              <a:lnSpc>
                <a:spcPts val="2000"/>
              </a:lnSpc>
              <a:buFont typeface="Arial" panose="020B0604020202020204" pitchFamily="34" charset="0"/>
              <a:buChar char="•"/>
            </a:pPr>
            <a:r>
              <a:rPr lang="en-US" sz="1600" dirty="0"/>
              <a:t>Data Security and Privacy</a:t>
            </a:r>
          </a:p>
          <a:p>
            <a:pPr marL="285750" indent="-285750">
              <a:lnSpc>
                <a:spcPts val="2000"/>
              </a:lnSpc>
              <a:buFont typeface="Arial" panose="020B0604020202020204" pitchFamily="34" charset="0"/>
              <a:buChar char="•"/>
            </a:pPr>
            <a:r>
              <a:rPr lang="en-US" sz="1600" dirty="0"/>
              <a:t>Cloud Computing and IoT</a:t>
            </a:r>
          </a:p>
          <a:p>
            <a:pPr marL="285750" indent="-285750">
              <a:lnSpc>
                <a:spcPts val="2000"/>
              </a:lnSpc>
              <a:buFont typeface="Arial" panose="020B0604020202020204" pitchFamily="34" charset="0"/>
              <a:buChar char="•"/>
            </a:pPr>
            <a:r>
              <a:rPr lang="en-US" sz="1600" dirty="0"/>
              <a:t>Social Media</a:t>
            </a:r>
          </a:p>
          <a:p>
            <a:pPr marL="285750" indent="-285750">
              <a:lnSpc>
                <a:spcPts val="2000"/>
              </a:lnSpc>
              <a:buFont typeface="Arial" panose="020B0604020202020204" pitchFamily="34" charset="0"/>
              <a:buChar char="•"/>
            </a:pPr>
            <a:r>
              <a:rPr lang="en-US" sz="1600" dirty="0"/>
              <a:t>Globalization</a:t>
            </a:r>
          </a:p>
          <a:p>
            <a:pPr marL="285750" indent="-285750">
              <a:lnSpc>
                <a:spcPts val="2000"/>
              </a:lnSpc>
              <a:buFont typeface="Arial" panose="020B0604020202020204" pitchFamily="34" charset="0"/>
              <a:buChar char="•"/>
            </a:pPr>
            <a:r>
              <a:rPr lang="en-US" sz="1600" dirty="0"/>
              <a:t>Blockchain</a:t>
            </a:r>
          </a:p>
          <a:p>
            <a:pPr marL="285750" indent="-285750">
              <a:lnSpc>
                <a:spcPts val="2000"/>
              </a:lnSpc>
              <a:buFont typeface="Arial" panose="020B0604020202020204" pitchFamily="34" charset="0"/>
              <a:buChar char="•"/>
            </a:pPr>
            <a:r>
              <a:rPr lang="en-US" sz="1600" dirty="0"/>
              <a:t>Virtual and Augmented Reality</a:t>
            </a:r>
          </a:p>
          <a:p>
            <a:pPr marL="285750" indent="-285750">
              <a:lnSpc>
                <a:spcPts val="2000"/>
              </a:lnSpc>
              <a:buFont typeface="Arial" panose="020B0604020202020204" pitchFamily="34" charset="0"/>
              <a:buChar char="•"/>
            </a:pPr>
            <a:r>
              <a:rPr lang="en-US" sz="1600" dirty="0"/>
              <a:t>Machine Learning and Artificial Intelligence</a:t>
            </a:r>
          </a:p>
        </p:txBody>
      </p:sp>
      <p:sp>
        <p:nvSpPr>
          <p:cNvPr id="9" name="TextBox 8">
            <a:extLst>
              <a:ext uri="{FF2B5EF4-FFF2-40B4-BE49-F238E27FC236}">
                <a16:creationId xmlns:a16="http://schemas.microsoft.com/office/drawing/2014/main" id="{4D5A5393-0422-4F16-B7F9-0A4C48FE1AB3}"/>
              </a:ext>
            </a:extLst>
          </p:cNvPr>
          <p:cNvSpPr txBox="1"/>
          <p:nvPr/>
        </p:nvSpPr>
        <p:spPr>
          <a:xfrm>
            <a:off x="8219794" y="1623987"/>
            <a:ext cx="3597384" cy="3221651"/>
          </a:xfrm>
          <a:prstGeom prst="rect">
            <a:avLst/>
          </a:prstGeom>
          <a:noFill/>
        </p:spPr>
        <p:txBody>
          <a:bodyPr wrap="square" rtlCol="0">
            <a:spAutoFit/>
          </a:bodyPr>
          <a:lstStyle/>
          <a:p>
            <a:pPr>
              <a:lnSpc>
                <a:spcPct val="150000"/>
              </a:lnSpc>
            </a:pPr>
            <a:r>
              <a:rPr lang="en-US" b="1" dirty="0"/>
              <a:t>Finding a Job in IT</a:t>
            </a:r>
          </a:p>
          <a:p>
            <a:pPr marL="285750" indent="-285750">
              <a:lnSpc>
                <a:spcPts val="2000"/>
              </a:lnSpc>
              <a:buFont typeface="Arial" panose="020B0604020202020204" pitchFamily="34" charset="0"/>
              <a:buChar char="•"/>
            </a:pPr>
            <a:r>
              <a:rPr lang="en-US" sz="1600" dirty="0"/>
              <a:t>Career Pathways and Certifications</a:t>
            </a:r>
          </a:p>
          <a:p>
            <a:pPr marL="285750" indent="-285750">
              <a:lnSpc>
                <a:spcPts val="2000"/>
              </a:lnSpc>
              <a:buFont typeface="Arial" panose="020B0604020202020204" pitchFamily="34" charset="0"/>
              <a:buChar char="•"/>
            </a:pPr>
            <a:r>
              <a:rPr lang="en-US" sz="1600" dirty="0"/>
              <a:t>Education Pathways</a:t>
            </a:r>
          </a:p>
          <a:p>
            <a:pPr marL="285750" indent="-285750">
              <a:lnSpc>
                <a:spcPts val="2000"/>
              </a:lnSpc>
              <a:buFont typeface="Arial" panose="020B0604020202020204" pitchFamily="34" charset="0"/>
              <a:buChar char="•"/>
            </a:pPr>
            <a:r>
              <a:rPr lang="en-US" sz="1600" dirty="0"/>
              <a:t>Writing a Resume</a:t>
            </a:r>
          </a:p>
          <a:p>
            <a:pPr marL="285750" indent="-285750">
              <a:lnSpc>
                <a:spcPts val="2000"/>
              </a:lnSpc>
              <a:buFont typeface="Arial" panose="020B0604020202020204" pitchFamily="34" charset="0"/>
              <a:buChar char="•"/>
            </a:pPr>
            <a:r>
              <a:rPr lang="en-US" sz="1600" dirty="0"/>
              <a:t>Finding a Job</a:t>
            </a:r>
          </a:p>
          <a:p>
            <a:pPr marL="285750" indent="-285750">
              <a:lnSpc>
                <a:spcPts val="2000"/>
              </a:lnSpc>
              <a:buFont typeface="Arial" panose="020B0604020202020204" pitchFamily="34" charset="0"/>
              <a:buChar char="•"/>
            </a:pPr>
            <a:r>
              <a:rPr lang="en-US" sz="1600" dirty="0"/>
              <a:t>Preparing for an Interview</a:t>
            </a:r>
          </a:p>
          <a:p>
            <a:pPr>
              <a:lnSpc>
                <a:spcPct val="150000"/>
              </a:lnSpc>
            </a:pPr>
            <a:r>
              <a:rPr lang="en-US" b="1" dirty="0"/>
              <a:t>Workplace Expectations in IT</a:t>
            </a:r>
            <a:endParaRPr lang="en-US" dirty="0"/>
          </a:p>
          <a:p>
            <a:pPr marL="285750" indent="-285750">
              <a:lnSpc>
                <a:spcPts val="2000"/>
              </a:lnSpc>
              <a:buFont typeface="Arial" panose="020B0604020202020204" pitchFamily="34" charset="0"/>
              <a:buChar char="•"/>
            </a:pPr>
            <a:r>
              <a:rPr lang="en-US" sz="1600" dirty="0"/>
              <a:t>Employer Expectations</a:t>
            </a:r>
          </a:p>
          <a:p>
            <a:pPr marL="285750" indent="-285750">
              <a:lnSpc>
                <a:spcPts val="2000"/>
              </a:lnSpc>
              <a:buFont typeface="Arial" panose="020B0604020202020204" pitchFamily="34" charset="0"/>
              <a:buChar char="•"/>
            </a:pPr>
            <a:r>
              <a:rPr lang="en-US" sz="1600" dirty="0"/>
              <a:t>Working as a Team</a:t>
            </a:r>
          </a:p>
          <a:p>
            <a:pPr marL="285750" indent="-285750">
              <a:lnSpc>
                <a:spcPts val="2000"/>
              </a:lnSpc>
              <a:buFont typeface="Arial" panose="020B0604020202020204" pitchFamily="34" charset="0"/>
              <a:buChar char="•"/>
            </a:pPr>
            <a:r>
              <a:rPr lang="en-US" sz="1600" dirty="0"/>
              <a:t>Time Management</a:t>
            </a:r>
          </a:p>
          <a:p>
            <a:pPr marL="285750" indent="-285750">
              <a:lnSpc>
                <a:spcPts val="2000"/>
              </a:lnSpc>
              <a:buFont typeface="Arial" panose="020B0604020202020204" pitchFamily="34" charset="0"/>
              <a:buChar char="•"/>
            </a:pPr>
            <a:r>
              <a:rPr lang="en-US" sz="1600" dirty="0"/>
              <a:t>Self Management</a:t>
            </a:r>
          </a:p>
        </p:txBody>
      </p:sp>
      <p:pic>
        <p:nvPicPr>
          <p:cNvPr id="2" name="Picture 1">
            <a:extLst>
              <a:ext uri="{FF2B5EF4-FFF2-40B4-BE49-F238E27FC236}">
                <a16:creationId xmlns:a16="http://schemas.microsoft.com/office/drawing/2014/main" id="{9D570FCC-7A3F-6305-6F01-24D9C6D639AA}"/>
              </a:ext>
            </a:extLst>
          </p:cNvPr>
          <p:cNvPicPr>
            <a:picLocks noChangeAspect="1"/>
          </p:cNvPicPr>
          <p:nvPr/>
        </p:nvPicPr>
        <p:blipFill>
          <a:blip r:embed="rId3"/>
          <a:stretch>
            <a:fillRect/>
          </a:stretch>
        </p:blipFill>
        <p:spPr>
          <a:xfrm>
            <a:off x="8151070" y="6314773"/>
            <a:ext cx="3883650" cy="386238"/>
          </a:xfrm>
          <a:prstGeom prst="rect">
            <a:avLst/>
          </a:prstGeom>
        </p:spPr>
      </p:pic>
    </p:spTree>
    <p:extLst>
      <p:ext uri="{BB962C8B-B14F-4D97-AF65-F5344CB8AC3E}">
        <p14:creationId xmlns:p14="http://schemas.microsoft.com/office/powerpoint/2010/main" val="894144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dirty="0"/>
              <a:t>Course Outline- Healthcare</a:t>
            </a:r>
            <a:endParaRPr lang="en-US" sz="2000" b="1" dirty="0"/>
          </a:p>
        </p:txBody>
      </p:sp>
      <p:sp>
        <p:nvSpPr>
          <p:cNvPr id="6" name="TextBox 5">
            <a:extLst>
              <a:ext uri="{FF2B5EF4-FFF2-40B4-BE49-F238E27FC236}">
                <a16:creationId xmlns:a16="http://schemas.microsoft.com/office/drawing/2014/main" id="{F4DB37CA-4672-24DA-6191-9ACAAB7FE47C}"/>
              </a:ext>
            </a:extLst>
          </p:cNvPr>
          <p:cNvSpPr txBox="1"/>
          <p:nvPr/>
        </p:nvSpPr>
        <p:spPr>
          <a:xfrm>
            <a:off x="301662" y="1098821"/>
            <a:ext cx="4183842" cy="5627438"/>
          </a:xfrm>
          <a:prstGeom prst="rect">
            <a:avLst/>
          </a:prstGeom>
          <a:noFill/>
        </p:spPr>
        <p:txBody>
          <a:bodyPr wrap="square" rtlCol="0">
            <a:spAutoFit/>
          </a:bodyPr>
          <a:lstStyle/>
          <a:p>
            <a:pPr>
              <a:lnSpc>
                <a:spcPct val="150000"/>
              </a:lnSpc>
            </a:pPr>
            <a:r>
              <a:rPr lang="en-US" b="1" dirty="0"/>
              <a:t>Introduction to Healthcare</a:t>
            </a:r>
          </a:p>
          <a:p>
            <a:pPr marL="285750" indent="-285750">
              <a:lnSpc>
                <a:spcPts val="2000"/>
              </a:lnSpc>
              <a:buFont typeface="Arial" panose="020B0604020202020204" pitchFamily="34" charset="0"/>
              <a:buChar char="•"/>
            </a:pPr>
            <a:r>
              <a:rPr lang="en-US" sz="1600" dirty="0"/>
              <a:t>What is Healthcare?</a:t>
            </a:r>
          </a:p>
          <a:p>
            <a:pPr marL="285750" indent="-285750">
              <a:lnSpc>
                <a:spcPts val="2000"/>
              </a:lnSpc>
              <a:buFont typeface="Arial" panose="020B0604020202020204" pitchFamily="34" charset="0"/>
              <a:buChar char="•"/>
            </a:pPr>
            <a:r>
              <a:rPr lang="en-US" sz="1600" dirty="0"/>
              <a:t>The Importance of Healthcare to Society</a:t>
            </a:r>
          </a:p>
          <a:p>
            <a:pPr marL="285750" indent="-285750">
              <a:lnSpc>
                <a:spcPts val="2000"/>
              </a:lnSpc>
              <a:buFont typeface="Arial" panose="020B0604020202020204" pitchFamily="34" charset="0"/>
              <a:buChar char="•"/>
            </a:pPr>
            <a:r>
              <a:rPr lang="en-US" sz="1600" dirty="0"/>
              <a:t>Where Healthcare Professionals Work</a:t>
            </a:r>
          </a:p>
          <a:p>
            <a:pPr marL="285750" indent="-285750">
              <a:lnSpc>
                <a:spcPts val="2000"/>
              </a:lnSpc>
              <a:buFont typeface="Arial" panose="020B0604020202020204" pitchFamily="34" charset="0"/>
              <a:buChar char="•"/>
            </a:pPr>
            <a:r>
              <a:rPr lang="en-US" sz="1600" dirty="0"/>
              <a:t>Major Categories of Healthcare</a:t>
            </a:r>
          </a:p>
          <a:p>
            <a:pPr marL="285750" indent="-285750">
              <a:lnSpc>
                <a:spcPts val="2000"/>
              </a:lnSpc>
              <a:buFont typeface="Arial" panose="020B0604020202020204" pitchFamily="34" charset="0"/>
              <a:buChar char="•"/>
            </a:pPr>
            <a:endParaRPr lang="en-US" sz="1600" b="1" dirty="0"/>
          </a:p>
          <a:p>
            <a:pPr>
              <a:lnSpc>
                <a:spcPts val="2000"/>
              </a:lnSpc>
            </a:pPr>
            <a:r>
              <a:rPr lang="en-US" b="1" dirty="0"/>
              <a:t>Working in the Healthcare Industry</a:t>
            </a:r>
            <a:endParaRPr lang="en-US" dirty="0"/>
          </a:p>
          <a:p>
            <a:pPr marL="285750" indent="-285750">
              <a:lnSpc>
                <a:spcPts val="2000"/>
              </a:lnSpc>
              <a:buFont typeface="Arial" panose="020B0604020202020204" pitchFamily="34" charset="0"/>
              <a:buChar char="•"/>
            </a:pPr>
            <a:r>
              <a:rPr lang="en-US" sz="1600" dirty="0"/>
              <a:t>The Language of Medicine</a:t>
            </a:r>
          </a:p>
          <a:p>
            <a:pPr marL="285750" indent="-285750">
              <a:lnSpc>
                <a:spcPts val="2000"/>
              </a:lnSpc>
              <a:buFont typeface="Arial" panose="020B0604020202020204" pitchFamily="34" charset="0"/>
              <a:buChar char="•"/>
            </a:pPr>
            <a:r>
              <a:rPr lang="en-US" sz="1600" dirty="0"/>
              <a:t>Basic Anatomical Terms</a:t>
            </a:r>
          </a:p>
          <a:p>
            <a:pPr marL="285750" indent="-285750">
              <a:lnSpc>
                <a:spcPts val="2000"/>
              </a:lnSpc>
              <a:buFont typeface="Arial" panose="020B0604020202020204" pitchFamily="34" charset="0"/>
              <a:buChar char="•"/>
            </a:pPr>
            <a:r>
              <a:rPr lang="en-US" sz="1600" dirty="0"/>
              <a:t>Terms Related to Conditions and Diseases</a:t>
            </a:r>
          </a:p>
          <a:p>
            <a:pPr marL="285750" indent="-285750">
              <a:lnSpc>
                <a:spcPts val="2000"/>
              </a:lnSpc>
              <a:buFont typeface="Arial" panose="020B0604020202020204" pitchFamily="34" charset="0"/>
              <a:buChar char="•"/>
            </a:pPr>
            <a:r>
              <a:rPr lang="en-US" sz="1600" dirty="0"/>
              <a:t>Terms Related to Medical Equipment</a:t>
            </a:r>
          </a:p>
          <a:p>
            <a:pPr marL="285750" indent="-285750">
              <a:lnSpc>
                <a:spcPts val="2000"/>
              </a:lnSpc>
              <a:buFont typeface="Arial" panose="020B0604020202020204" pitchFamily="34" charset="0"/>
              <a:buChar char="•"/>
            </a:pPr>
            <a:r>
              <a:rPr lang="en-US" sz="1600" dirty="0"/>
              <a:t>Terms Related to Medication Administration</a:t>
            </a:r>
          </a:p>
          <a:p>
            <a:pPr marL="285750" indent="-285750">
              <a:lnSpc>
                <a:spcPts val="2000"/>
              </a:lnSpc>
              <a:buFont typeface="Arial" panose="020B0604020202020204" pitchFamily="34" charset="0"/>
              <a:buChar char="•"/>
            </a:pPr>
            <a:r>
              <a:rPr lang="en-US" sz="1600" dirty="0"/>
              <a:t>Terms Related to Medical Procedures</a:t>
            </a:r>
          </a:p>
          <a:p>
            <a:pPr marL="285750" indent="-285750">
              <a:lnSpc>
                <a:spcPts val="2000"/>
              </a:lnSpc>
              <a:buFont typeface="Arial" panose="020B0604020202020204" pitchFamily="34" charset="0"/>
              <a:buChar char="•"/>
            </a:pPr>
            <a:r>
              <a:rPr lang="en-US" sz="1600" dirty="0"/>
              <a:t>Terms Related to Patient Status</a:t>
            </a:r>
          </a:p>
          <a:p>
            <a:pPr marL="285750" indent="-285750">
              <a:lnSpc>
                <a:spcPts val="2000"/>
              </a:lnSpc>
              <a:buFont typeface="Arial" panose="020B0604020202020204" pitchFamily="34" charset="0"/>
              <a:buChar char="•"/>
            </a:pPr>
            <a:r>
              <a:rPr lang="en-US" sz="1600" dirty="0"/>
              <a:t>Terms Related to Health Insurance</a:t>
            </a:r>
          </a:p>
          <a:p>
            <a:pPr marL="285750" indent="-285750">
              <a:lnSpc>
                <a:spcPts val="2000"/>
              </a:lnSpc>
              <a:buFont typeface="Arial" panose="020B0604020202020204" pitchFamily="34" charset="0"/>
              <a:buChar char="•"/>
            </a:pPr>
            <a:r>
              <a:rPr lang="en-US" sz="1600" dirty="0"/>
              <a:t>Basic Medical Abbreviations</a:t>
            </a:r>
          </a:p>
          <a:p>
            <a:pPr marL="285750" indent="-285750">
              <a:lnSpc>
                <a:spcPts val="2000"/>
              </a:lnSpc>
              <a:buFont typeface="Arial" panose="020B0604020202020204" pitchFamily="34" charset="0"/>
              <a:buChar char="•"/>
            </a:pPr>
            <a:r>
              <a:rPr lang="en-US" sz="1600" dirty="0"/>
              <a:t>Soft Skills Needed in Healthcare</a:t>
            </a:r>
          </a:p>
          <a:p>
            <a:pPr marL="285750" indent="-285750">
              <a:lnSpc>
                <a:spcPts val="2000"/>
              </a:lnSpc>
              <a:buFont typeface="Arial" panose="020B0604020202020204" pitchFamily="34" charset="0"/>
              <a:buChar char="•"/>
            </a:pPr>
            <a:r>
              <a:rPr lang="en-US" sz="1600" dirty="0"/>
              <a:t>Importance of Critical Thinking</a:t>
            </a:r>
          </a:p>
          <a:p>
            <a:pPr marL="285750" indent="-285750">
              <a:lnSpc>
                <a:spcPts val="2000"/>
              </a:lnSpc>
              <a:buFont typeface="Arial" panose="020B0604020202020204" pitchFamily="34" charset="0"/>
              <a:buChar char="•"/>
            </a:pPr>
            <a:r>
              <a:rPr lang="en-US" sz="1600" dirty="0"/>
              <a:t>Attention to Detail</a:t>
            </a:r>
          </a:p>
          <a:p>
            <a:pPr marL="285750" indent="-285750">
              <a:lnSpc>
                <a:spcPts val="2000"/>
              </a:lnSpc>
              <a:buFont typeface="Arial" panose="020B0604020202020204" pitchFamily="34" charset="0"/>
              <a:buChar char="•"/>
            </a:pPr>
            <a:r>
              <a:rPr lang="en-US" sz="1600" dirty="0"/>
              <a:t>Empathy &amp; Emotional Stability</a:t>
            </a:r>
          </a:p>
          <a:p>
            <a:pPr marL="285750" indent="-285750">
              <a:lnSpc>
                <a:spcPts val="2000"/>
              </a:lnSpc>
              <a:buFont typeface="Arial" panose="020B0604020202020204" pitchFamily="34" charset="0"/>
              <a:buChar char="•"/>
            </a:pPr>
            <a:r>
              <a:rPr lang="en-US" sz="1600" dirty="0"/>
              <a:t>Professionalism in Healthcare</a:t>
            </a:r>
          </a:p>
        </p:txBody>
      </p:sp>
      <p:pic>
        <p:nvPicPr>
          <p:cNvPr id="7" name="Picture 6">
            <a:extLst>
              <a:ext uri="{FF2B5EF4-FFF2-40B4-BE49-F238E27FC236}">
                <a16:creationId xmlns:a16="http://schemas.microsoft.com/office/drawing/2014/main" id="{F5F5B20A-D775-5081-33DF-8DAEB82FD1DD}"/>
              </a:ext>
            </a:extLst>
          </p:cNvPr>
          <p:cNvPicPr>
            <a:picLocks noChangeAspect="1"/>
          </p:cNvPicPr>
          <p:nvPr/>
        </p:nvPicPr>
        <p:blipFill>
          <a:blip r:embed="rId3"/>
          <a:stretch>
            <a:fillRect/>
          </a:stretch>
        </p:blipFill>
        <p:spPr>
          <a:xfrm>
            <a:off x="8151070" y="6314773"/>
            <a:ext cx="3883650" cy="386238"/>
          </a:xfrm>
          <a:prstGeom prst="rect">
            <a:avLst/>
          </a:prstGeom>
        </p:spPr>
      </p:pic>
      <p:sp>
        <p:nvSpPr>
          <p:cNvPr id="8" name="TextBox 7">
            <a:extLst>
              <a:ext uri="{FF2B5EF4-FFF2-40B4-BE49-F238E27FC236}">
                <a16:creationId xmlns:a16="http://schemas.microsoft.com/office/drawing/2014/main" id="{F40E726B-92EA-C2AA-AD44-5F3985FBAA2E}"/>
              </a:ext>
            </a:extLst>
          </p:cNvPr>
          <p:cNvSpPr txBox="1"/>
          <p:nvPr/>
        </p:nvSpPr>
        <p:spPr>
          <a:xfrm>
            <a:off x="4440686" y="1191491"/>
            <a:ext cx="3597384" cy="5627438"/>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t>Basic Communication Strategies</a:t>
            </a:r>
          </a:p>
          <a:p>
            <a:pPr marL="285750" indent="-285750">
              <a:lnSpc>
                <a:spcPts val="2000"/>
              </a:lnSpc>
              <a:buFont typeface="Arial" panose="020B0604020202020204" pitchFamily="34" charset="0"/>
              <a:buChar char="•"/>
            </a:pPr>
            <a:r>
              <a:rPr lang="en-US" sz="1600" dirty="0"/>
              <a:t>Principles in Patient Interactions</a:t>
            </a:r>
          </a:p>
          <a:p>
            <a:pPr marL="285750" indent="-285750">
              <a:lnSpc>
                <a:spcPts val="2000"/>
              </a:lnSpc>
              <a:buFont typeface="Arial" panose="020B0604020202020204" pitchFamily="34" charset="0"/>
              <a:buChar char="•"/>
            </a:pPr>
            <a:r>
              <a:rPr lang="en-US" sz="1600" dirty="0"/>
              <a:t>Safety &amp; Infection Control </a:t>
            </a:r>
          </a:p>
          <a:p>
            <a:pPr marL="285750" indent="-285750">
              <a:lnSpc>
                <a:spcPts val="2000"/>
              </a:lnSpc>
              <a:buFont typeface="Arial" panose="020B0604020202020204" pitchFamily="34" charset="0"/>
              <a:buChar char="•"/>
            </a:pPr>
            <a:r>
              <a:rPr lang="en-US" sz="1600" dirty="0"/>
              <a:t>Preventing Acquired Infections</a:t>
            </a:r>
          </a:p>
          <a:p>
            <a:pPr marL="285750" indent="-285750">
              <a:lnSpc>
                <a:spcPts val="2000"/>
              </a:lnSpc>
              <a:buFont typeface="Arial" panose="020B0604020202020204" pitchFamily="34" charset="0"/>
              <a:buChar char="•"/>
            </a:pPr>
            <a:r>
              <a:rPr lang="en-US" sz="1600" dirty="0"/>
              <a:t>Healthcare Privacy (HIPAA)</a:t>
            </a:r>
          </a:p>
          <a:p>
            <a:pPr marL="285750" indent="-285750">
              <a:lnSpc>
                <a:spcPts val="2000"/>
              </a:lnSpc>
              <a:buFont typeface="Arial" panose="020B0604020202020204" pitchFamily="34" charset="0"/>
              <a:buChar char="•"/>
            </a:pPr>
            <a:r>
              <a:rPr lang="en-US" sz="1600" dirty="0"/>
              <a:t>Healthcare Quality</a:t>
            </a:r>
          </a:p>
          <a:p>
            <a:pPr marL="285750" indent="-285750">
              <a:lnSpc>
                <a:spcPts val="2000"/>
              </a:lnSpc>
              <a:buFont typeface="Arial" panose="020B0604020202020204" pitchFamily="34" charset="0"/>
              <a:buChar char="•"/>
            </a:pPr>
            <a:r>
              <a:rPr lang="en-US" sz="1600" dirty="0"/>
              <a:t>Legal Issues Affecting Healthcare</a:t>
            </a:r>
          </a:p>
          <a:p>
            <a:pPr marL="285750" indent="-285750">
              <a:lnSpc>
                <a:spcPts val="2000"/>
              </a:lnSpc>
              <a:buFont typeface="Arial" panose="020B0604020202020204" pitchFamily="34" charset="0"/>
              <a:buChar char="•"/>
            </a:pPr>
            <a:r>
              <a:rPr lang="en-US" sz="1600" dirty="0"/>
              <a:t>Patient Rights</a:t>
            </a:r>
          </a:p>
          <a:p>
            <a:pPr marL="285750" indent="-285750">
              <a:lnSpc>
                <a:spcPts val="2000"/>
              </a:lnSpc>
              <a:buFont typeface="Arial" panose="020B0604020202020204" pitchFamily="34" charset="0"/>
              <a:buChar char="•"/>
            </a:pPr>
            <a:r>
              <a:rPr lang="en-US" sz="1600" dirty="0"/>
              <a:t>Medical Ethics</a:t>
            </a:r>
            <a:endParaRPr lang="en-US" sz="1600" b="1" dirty="0"/>
          </a:p>
          <a:p>
            <a:pPr>
              <a:lnSpc>
                <a:spcPct val="150000"/>
              </a:lnSpc>
            </a:pPr>
            <a:r>
              <a:rPr lang="en-US" b="1" dirty="0"/>
              <a:t>Careers in Healthcare</a:t>
            </a:r>
          </a:p>
          <a:p>
            <a:pPr marL="285750" indent="-285750">
              <a:lnSpc>
                <a:spcPts val="2000"/>
              </a:lnSpc>
              <a:buFont typeface="Arial" panose="020B0604020202020204" pitchFamily="34" charset="0"/>
              <a:buChar char="•"/>
            </a:pPr>
            <a:r>
              <a:rPr lang="en-US" sz="1600" dirty="0"/>
              <a:t>Physicians</a:t>
            </a:r>
          </a:p>
          <a:p>
            <a:pPr marL="285750" indent="-285750">
              <a:lnSpc>
                <a:spcPts val="2000"/>
              </a:lnSpc>
              <a:buFont typeface="Arial" panose="020B0604020202020204" pitchFamily="34" charset="0"/>
              <a:buChar char="•"/>
            </a:pPr>
            <a:r>
              <a:rPr lang="en-US" sz="1600" dirty="0"/>
              <a:t>Nursing</a:t>
            </a:r>
          </a:p>
          <a:p>
            <a:pPr marL="285750" indent="-285750">
              <a:lnSpc>
                <a:spcPts val="2000"/>
              </a:lnSpc>
              <a:buFont typeface="Arial" panose="020B0604020202020204" pitchFamily="34" charset="0"/>
              <a:buChar char="•"/>
            </a:pPr>
            <a:r>
              <a:rPr lang="en-US" sz="1600" dirty="0"/>
              <a:t>Pharmaceutical Science</a:t>
            </a:r>
          </a:p>
          <a:p>
            <a:pPr marL="285750" indent="-285750">
              <a:lnSpc>
                <a:spcPts val="2000"/>
              </a:lnSpc>
              <a:buFont typeface="Arial" panose="020B0604020202020204" pitchFamily="34" charset="0"/>
              <a:buChar char="•"/>
            </a:pPr>
            <a:r>
              <a:rPr lang="en-US" sz="1600" dirty="0"/>
              <a:t>Clinical/Diagnostic Services</a:t>
            </a:r>
          </a:p>
          <a:p>
            <a:pPr marL="285750" indent="-285750">
              <a:lnSpc>
                <a:spcPts val="2000"/>
              </a:lnSpc>
              <a:buFont typeface="Arial" panose="020B0604020202020204" pitchFamily="34" charset="0"/>
              <a:buChar char="•"/>
            </a:pPr>
            <a:r>
              <a:rPr lang="en-US" sz="1600" dirty="0"/>
              <a:t>Emergency Medical Services</a:t>
            </a:r>
          </a:p>
          <a:p>
            <a:pPr marL="285750" indent="-285750">
              <a:lnSpc>
                <a:spcPts val="2000"/>
              </a:lnSpc>
              <a:buFont typeface="Arial" panose="020B0604020202020204" pitchFamily="34" charset="0"/>
              <a:buChar char="•"/>
            </a:pPr>
            <a:r>
              <a:rPr lang="en-US" sz="1600" dirty="0"/>
              <a:t>Home Health/Hospice</a:t>
            </a:r>
          </a:p>
          <a:p>
            <a:pPr marL="285750" indent="-285750">
              <a:lnSpc>
                <a:spcPts val="2000"/>
              </a:lnSpc>
              <a:buFont typeface="Arial" panose="020B0604020202020204" pitchFamily="34" charset="0"/>
              <a:buChar char="•"/>
            </a:pPr>
            <a:r>
              <a:rPr lang="en-US" sz="1600" dirty="0"/>
              <a:t>Dental Sciences</a:t>
            </a:r>
          </a:p>
          <a:p>
            <a:pPr marL="285750" indent="-285750">
              <a:lnSpc>
                <a:spcPts val="2000"/>
              </a:lnSpc>
              <a:buFont typeface="Arial" panose="020B0604020202020204" pitchFamily="34" charset="0"/>
              <a:buChar char="•"/>
            </a:pPr>
            <a:r>
              <a:rPr lang="en-US" sz="1600" dirty="0"/>
              <a:t>Therapeutics</a:t>
            </a:r>
          </a:p>
          <a:p>
            <a:pPr marL="285750" indent="-285750">
              <a:lnSpc>
                <a:spcPts val="2000"/>
              </a:lnSpc>
              <a:buFont typeface="Arial" panose="020B0604020202020204" pitchFamily="34" charset="0"/>
              <a:buChar char="•"/>
            </a:pPr>
            <a:r>
              <a:rPr lang="en-US" sz="1600" dirty="0"/>
              <a:t>Medical Rehabilitation</a:t>
            </a:r>
          </a:p>
          <a:p>
            <a:pPr marL="285750" indent="-285750">
              <a:lnSpc>
                <a:spcPts val="2000"/>
              </a:lnSpc>
              <a:buFont typeface="Arial" panose="020B0604020202020204" pitchFamily="34" charset="0"/>
              <a:buChar char="•"/>
            </a:pPr>
            <a:r>
              <a:rPr lang="en-US" sz="1600" dirty="0"/>
              <a:t>Careers Related to Healthy Lifestyles</a:t>
            </a:r>
          </a:p>
          <a:p>
            <a:pPr marL="285750" indent="-285750">
              <a:lnSpc>
                <a:spcPts val="2000"/>
              </a:lnSpc>
              <a:buFont typeface="Arial" panose="020B0604020202020204" pitchFamily="34" charset="0"/>
              <a:buChar char="•"/>
            </a:pPr>
            <a:r>
              <a:rPr lang="en-US" sz="1600" dirty="0"/>
              <a:t>Other Healthcare Fields</a:t>
            </a:r>
          </a:p>
        </p:txBody>
      </p:sp>
      <p:sp>
        <p:nvSpPr>
          <p:cNvPr id="9" name="TextBox 8">
            <a:extLst>
              <a:ext uri="{FF2B5EF4-FFF2-40B4-BE49-F238E27FC236}">
                <a16:creationId xmlns:a16="http://schemas.microsoft.com/office/drawing/2014/main" id="{4D5A5393-0422-4F16-B7F9-0A4C48FE1AB3}"/>
              </a:ext>
            </a:extLst>
          </p:cNvPr>
          <p:cNvSpPr txBox="1"/>
          <p:nvPr/>
        </p:nvSpPr>
        <p:spPr>
          <a:xfrm>
            <a:off x="8219793" y="1117359"/>
            <a:ext cx="3883649" cy="5129866"/>
          </a:xfrm>
          <a:prstGeom prst="rect">
            <a:avLst/>
          </a:prstGeom>
          <a:noFill/>
        </p:spPr>
        <p:txBody>
          <a:bodyPr wrap="square" rtlCol="0">
            <a:spAutoFit/>
          </a:bodyPr>
          <a:lstStyle/>
          <a:p>
            <a:pPr>
              <a:lnSpc>
                <a:spcPct val="150000"/>
              </a:lnSpc>
            </a:pPr>
            <a:r>
              <a:rPr lang="en-US" sz="1600" b="1" dirty="0"/>
              <a:t>Current Issues in Healthcare</a:t>
            </a:r>
            <a:endParaRPr lang="en-US" sz="1600" dirty="0"/>
          </a:p>
          <a:p>
            <a:pPr marL="285750" indent="-285750">
              <a:lnSpc>
                <a:spcPts val="2000"/>
              </a:lnSpc>
              <a:buFont typeface="Arial" panose="020B0604020202020204" pitchFamily="34" charset="0"/>
              <a:buChar char="•"/>
            </a:pPr>
            <a:r>
              <a:rPr lang="en-US" sz="1600" dirty="0"/>
              <a:t>Skepticism of Healthcare Community</a:t>
            </a:r>
          </a:p>
          <a:p>
            <a:pPr marL="285750" indent="-285750">
              <a:lnSpc>
                <a:spcPts val="2000"/>
              </a:lnSpc>
              <a:buFont typeface="Arial" panose="020B0604020202020204" pitchFamily="34" charset="0"/>
              <a:buChar char="•"/>
            </a:pPr>
            <a:r>
              <a:rPr lang="en-US" sz="1600" dirty="0"/>
              <a:t>The U.S. Healthcare Insurance System</a:t>
            </a:r>
          </a:p>
          <a:p>
            <a:pPr marL="285750" indent="-285750">
              <a:lnSpc>
                <a:spcPts val="2000"/>
              </a:lnSpc>
              <a:buFont typeface="Arial" panose="020B0604020202020204" pitchFamily="34" charset="0"/>
              <a:buChar char="•"/>
            </a:pPr>
            <a:r>
              <a:rPr lang="en-US" sz="1600" dirty="0"/>
              <a:t>Drivers of Healthcare Costs in the U.S.</a:t>
            </a:r>
          </a:p>
          <a:p>
            <a:pPr marL="285750" indent="-285750">
              <a:lnSpc>
                <a:spcPts val="2000"/>
              </a:lnSpc>
              <a:buFont typeface="Arial" panose="020B0604020202020204" pitchFamily="34" charset="0"/>
              <a:buChar char="•"/>
            </a:pPr>
            <a:r>
              <a:rPr lang="en-US" sz="1600" dirty="0"/>
              <a:t>Trends in U.S. Mortality Rates</a:t>
            </a:r>
          </a:p>
          <a:p>
            <a:pPr marL="285750" indent="-285750">
              <a:lnSpc>
                <a:spcPts val="2000"/>
              </a:lnSpc>
              <a:buFont typeface="Arial" panose="020B0604020202020204" pitchFamily="34" charset="0"/>
              <a:buChar char="•"/>
            </a:pPr>
            <a:r>
              <a:rPr lang="en-US" sz="1600" dirty="0"/>
              <a:t>Prevention of Medical Errors</a:t>
            </a:r>
          </a:p>
          <a:p>
            <a:pPr marL="285750" indent="-285750">
              <a:lnSpc>
                <a:spcPts val="2000"/>
              </a:lnSpc>
              <a:buFont typeface="Arial" panose="020B0604020202020204" pitchFamily="34" charset="0"/>
              <a:buChar char="•"/>
            </a:pPr>
            <a:r>
              <a:rPr lang="en-US" sz="1600" dirty="0"/>
              <a:t>Availability of Healthcare in the U.S.</a:t>
            </a:r>
          </a:p>
          <a:p>
            <a:pPr marL="285750" indent="-285750">
              <a:lnSpc>
                <a:spcPts val="2000"/>
              </a:lnSpc>
              <a:buFont typeface="Arial" panose="020B0604020202020204" pitchFamily="34" charset="0"/>
              <a:buChar char="•"/>
            </a:pPr>
            <a:r>
              <a:rPr lang="en-US" sz="1600" dirty="0"/>
              <a:t>U.S. Public Health Infrastructure</a:t>
            </a:r>
          </a:p>
          <a:p>
            <a:pPr marL="285750" indent="-285750">
              <a:lnSpc>
                <a:spcPts val="2000"/>
              </a:lnSpc>
              <a:buFont typeface="Arial" panose="020B0604020202020204" pitchFamily="34" charset="0"/>
              <a:buChar char="•"/>
            </a:pPr>
            <a:r>
              <a:rPr lang="en-US" sz="1600" dirty="0"/>
              <a:t>Workforce Crisis in U.S Healthcare</a:t>
            </a:r>
          </a:p>
          <a:p>
            <a:pPr marL="285750" indent="-285750">
              <a:lnSpc>
                <a:spcPts val="2000"/>
              </a:lnSpc>
              <a:buFont typeface="Arial" panose="020B0604020202020204" pitchFamily="34" charset="0"/>
              <a:buChar char="•"/>
            </a:pPr>
            <a:r>
              <a:rPr lang="en-US" sz="1600" dirty="0"/>
              <a:t>Telemedicine in the U.S.</a:t>
            </a:r>
            <a:endParaRPr lang="en-US" sz="1600" b="1" dirty="0"/>
          </a:p>
          <a:p>
            <a:pPr>
              <a:lnSpc>
                <a:spcPct val="150000"/>
              </a:lnSpc>
            </a:pPr>
            <a:r>
              <a:rPr lang="en-US" b="1" dirty="0"/>
              <a:t>Finding a Job in Healthcare</a:t>
            </a:r>
          </a:p>
          <a:p>
            <a:pPr marL="285750" indent="-285750">
              <a:lnSpc>
                <a:spcPts val="2000"/>
              </a:lnSpc>
              <a:buFont typeface="Arial" panose="020B0604020202020204" pitchFamily="34" charset="0"/>
              <a:buChar char="•"/>
            </a:pPr>
            <a:r>
              <a:rPr lang="en-US" sz="1600" dirty="0"/>
              <a:t>Career Pathways and Certifications</a:t>
            </a:r>
          </a:p>
          <a:p>
            <a:pPr marL="285750" indent="-285750">
              <a:lnSpc>
                <a:spcPts val="2000"/>
              </a:lnSpc>
              <a:buFont typeface="Arial" panose="020B0604020202020204" pitchFamily="34" charset="0"/>
              <a:buChar char="•"/>
            </a:pPr>
            <a:r>
              <a:rPr lang="en-US" sz="1600" dirty="0"/>
              <a:t>Education Pathways</a:t>
            </a:r>
          </a:p>
          <a:p>
            <a:pPr marL="285750" indent="-285750">
              <a:lnSpc>
                <a:spcPts val="2000"/>
              </a:lnSpc>
              <a:buFont typeface="Arial" panose="020B0604020202020204" pitchFamily="34" charset="0"/>
              <a:buChar char="•"/>
            </a:pPr>
            <a:r>
              <a:rPr lang="en-US" sz="1600" dirty="0"/>
              <a:t>Resumes, Job Search, Interviews</a:t>
            </a:r>
          </a:p>
          <a:p>
            <a:pPr>
              <a:lnSpc>
                <a:spcPct val="150000"/>
              </a:lnSpc>
            </a:pPr>
            <a:r>
              <a:rPr lang="en-US" b="1" dirty="0"/>
              <a:t>Workplace Expectations in Healthcare</a:t>
            </a:r>
            <a:endParaRPr lang="en-US" dirty="0"/>
          </a:p>
          <a:p>
            <a:pPr marL="285750" indent="-285750">
              <a:lnSpc>
                <a:spcPts val="2000"/>
              </a:lnSpc>
              <a:buFont typeface="Arial" panose="020B0604020202020204" pitchFamily="34" charset="0"/>
              <a:buChar char="•"/>
            </a:pPr>
            <a:r>
              <a:rPr lang="en-US" sz="1600" dirty="0"/>
              <a:t>Employer Expectations</a:t>
            </a:r>
          </a:p>
          <a:p>
            <a:pPr marL="285750" indent="-285750">
              <a:lnSpc>
                <a:spcPts val="2000"/>
              </a:lnSpc>
              <a:buFont typeface="Arial" panose="020B0604020202020204" pitchFamily="34" charset="0"/>
              <a:buChar char="•"/>
            </a:pPr>
            <a:r>
              <a:rPr lang="en-US" sz="1600" dirty="0"/>
              <a:t>Working as a Team</a:t>
            </a:r>
          </a:p>
          <a:p>
            <a:pPr marL="285750" indent="-285750">
              <a:lnSpc>
                <a:spcPts val="2000"/>
              </a:lnSpc>
              <a:buFont typeface="Arial" panose="020B0604020202020204" pitchFamily="34" charset="0"/>
              <a:buChar char="•"/>
            </a:pPr>
            <a:r>
              <a:rPr lang="en-US" sz="1600" dirty="0"/>
              <a:t>Time and Self Management</a:t>
            </a:r>
          </a:p>
        </p:txBody>
      </p:sp>
    </p:spTree>
    <p:extLst>
      <p:ext uri="{BB962C8B-B14F-4D97-AF65-F5344CB8AC3E}">
        <p14:creationId xmlns:p14="http://schemas.microsoft.com/office/powerpoint/2010/main" val="236971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Left-Right 7">
            <a:extLst>
              <a:ext uri="{FF2B5EF4-FFF2-40B4-BE49-F238E27FC236}">
                <a16:creationId xmlns:a16="http://schemas.microsoft.com/office/drawing/2014/main" id="{E43120B1-42D3-4DCE-971D-76A7B6EB15CC}"/>
              </a:ext>
            </a:extLst>
          </p:cNvPr>
          <p:cNvSpPr/>
          <p:nvPr/>
        </p:nvSpPr>
        <p:spPr>
          <a:xfrm>
            <a:off x="2424077" y="4035066"/>
            <a:ext cx="4252885" cy="281688"/>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4BDB165-952A-4AF7-9E2C-F50823BBD13C}"/>
              </a:ext>
            </a:extLst>
          </p:cNvPr>
          <p:cNvGrpSpPr/>
          <p:nvPr/>
        </p:nvGrpSpPr>
        <p:grpSpPr>
          <a:xfrm>
            <a:off x="1217777" y="2136308"/>
            <a:ext cx="9271416" cy="3153162"/>
            <a:chOff x="996848" y="1246453"/>
            <a:chExt cx="9271416" cy="3153162"/>
          </a:xfrm>
        </p:grpSpPr>
        <p:pic>
          <p:nvPicPr>
            <p:cNvPr id="10" name="Picture 9">
              <a:extLst>
                <a:ext uri="{FF2B5EF4-FFF2-40B4-BE49-F238E27FC236}">
                  <a16:creationId xmlns:a16="http://schemas.microsoft.com/office/drawing/2014/main" id="{8879FBBB-582B-4100-8BB2-96484D92DA42}"/>
                </a:ext>
              </a:extLst>
            </p:cNvPr>
            <p:cNvPicPr/>
            <p:nvPr/>
          </p:nvPicPr>
          <p:blipFill rotWithShape="1">
            <a:blip r:embed="rId3" cstate="print">
              <a:extLst>
                <a:ext uri="{28A0092B-C50C-407E-A947-70E740481C1C}">
                  <a14:useLocalDpi xmlns:a14="http://schemas.microsoft.com/office/drawing/2010/main" val="0"/>
                </a:ext>
              </a:extLst>
            </a:blip>
            <a:srcRect l="17459"/>
            <a:stretch/>
          </p:blipFill>
          <p:spPr>
            <a:xfrm>
              <a:off x="1194497" y="3968014"/>
              <a:ext cx="1745084" cy="335270"/>
            </a:xfrm>
            <a:prstGeom prst="rect">
              <a:avLst/>
            </a:prstGeom>
          </p:spPr>
        </p:pic>
        <p:sp>
          <p:nvSpPr>
            <p:cNvPr id="5" name="Rectangle: Rounded Corners 4">
              <a:extLst>
                <a:ext uri="{FF2B5EF4-FFF2-40B4-BE49-F238E27FC236}">
                  <a16:creationId xmlns:a16="http://schemas.microsoft.com/office/drawing/2014/main" id="{C8FD8829-7385-4C66-B9A4-E109E5AAA0FA}"/>
                </a:ext>
              </a:extLst>
            </p:cNvPr>
            <p:cNvSpPr/>
            <p:nvPr/>
          </p:nvSpPr>
          <p:spPr>
            <a:xfrm>
              <a:off x="996848" y="1246453"/>
              <a:ext cx="9271416" cy="315316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54588E6A-2F4F-4DA4-82EF-70E1DBFFE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194497" y="3607684"/>
              <a:ext cx="1462786" cy="3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Diagram 6">
            <a:extLst>
              <a:ext uri="{FF2B5EF4-FFF2-40B4-BE49-F238E27FC236}">
                <a16:creationId xmlns:a16="http://schemas.microsoft.com/office/drawing/2014/main" id="{B7A56280-5974-44FC-8E05-C10A1918D2C8}"/>
              </a:ext>
            </a:extLst>
          </p:cNvPr>
          <p:cNvGraphicFramePr/>
          <p:nvPr/>
        </p:nvGraphicFramePr>
        <p:xfrm>
          <a:off x="1742883" y="3067036"/>
          <a:ext cx="8611298" cy="934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descr="A picture containing text, clipart&#10;&#10;Description automatically generated">
            <a:extLst>
              <a:ext uri="{FF2B5EF4-FFF2-40B4-BE49-F238E27FC236}">
                <a16:creationId xmlns:a16="http://schemas.microsoft.com/office/drawing/2014/main" id="{E7867537-DC68-4EDE-B765-11A3A9BF81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1726" y="3902471"/>
            <a:ext cx="1032351" cy="561764"/>
          </a:xfrm>
          <a:prstGeom prst="rect">
            <a:avLst/>
          </a:prstGeom>
        </p:spPr>
      </p:pic>
      <p:sp>
        <p:nvSpPr>
          <p:cNvPr id="20" name="Arrow: Left-Right 19">
            <a:extLst>
              <a:ext uri="{FF2B5EF4-FFF2-40B4-BE49-F238E27FC236}">
                <a16:creationId xmlns:a16="http://schemas.microsoft.com/office/drawing/2014/main" id="{3782B05F-9E10-448C-9C30-7265682936F6}"/>
              </a:ext>
            </a:extLst>
          </p:cNvPr>
          <p:cNvSpPr/>
          <p:nvPr/>
        </p:nvSpPr>
        <p:spPr>
          <a:xfrm>
            <a:off x="5738014" y="4824321"/>
            <a:ext cx="4328571" cy="281688"/>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Right 20">
            <a:extLst>
              <a:ext uri="{FF2B5EF4-FFF2-40B4-BE49-F238E27FC236}">
                <a16:creationId xmlns:a16="http://schemas.microsoft.com/office/drawing/2014/main" id="{D9085E4F-DFD1-47BC-8A2D-285580F68796}"/>
              </a:ext>
            </a:extLst>
          </p:cNvPr>
          <p:cNvSpPr/>
          <p:nvPr/>
        </p:nvSpPr>
        <p:spPr>
          <a:xfrm>
            <a:off x="3095120" y="4476509"/>
            <a:ext cx="2741084" cy="281688"/>
          </a:xfrm>
          <a:prstGeom prst="leftRightArrow">
            <a:avLst/>
          </a:prstGeom>
          <a:solidFill>
            <a:srgbClr val="66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8B29E0-4B89-447F-9F9D-04E1F50EF9B7}"/>
              </a:ext>
            </a:extLst>
          </p:cNvPr>
          <p:cNvSpPr txBox="1"/>
          <p:nvPr/>
        </p:nvSpPr>
        <p:spPr>
          <a:xfrm>
            <a:off x="1391725" y="2757105"/>
            <a:ext cx="8962456" cy="338554"/>
          </a:xfrm>
          <a:prstGeom prst="rect">
            <a:avLst/>
          </a:prstGeom>
          <a:noFill/>
        </p:spPr>
        <p:txBody>
          <a:bodyPr wrap="square" rtlCol="0">
            <a:spAutoFit/>
          </a:bodyPr>
          <a:lstStyle/>
          <a:p>
            <a:pPr algn="ctr"/>
            <a:r>
              <a:rPr lang="en-US" sz="1600"/>
              <a:t>Scalable solutions that build awareness, interest and preparedness for high-demand careers</a:t>
            </a:r>
          </a:p>
        </p:txBody>
      </p:sp>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192598" y="3933"/>
            <a:ext cx="10515600" cy="1325563"/>
          </a:xfrm>
        </p:spPr>
        <p:txBody>
          <a:bodyPr>
            <a:normAutofit/>
          </a:bodyPr>
          <a:lstStyle/>
          <a:p>
            <a:r>
              <a:rPr lang="en-US"/>
              <a:t>Thinking Media Resources Provide Lifelong Career Awareness</a:t>
            </a:r>
          </a:p>
        </p:txBody>
      </p:sp>
    </p:spTree>
    <p:extLst>
      <p:ext uri="{BB962C8B-B14F-4D97-AF65-F5344CB8AC3E}">
        <p14:creationId xmlns:p14="http://schemas.microsoft.com/office/powerpoint/2010/main" val="2905047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dirty="0"/>
              <a:t>Course Outline- Logistics</a:t>
            </a:r>
            <a:endParaRPr lang="en-US" sz="2000" b="1" dirty="0"/>
          </a:p>
        </p:txBody>
      </p:sp>
      <p:sp>
        <p:nvSpPr>
          <p:cNvPr id="6" name="TextBox 5">
            <a:extLst>
              <a:ext uri="{FF2B5EF4-FFF2-40B4-BE49-F238E27FC236}">
                <a16:creationId xmlns:a16="http://schemas.microsoft.com/office/drawing/2014/main" id="{F4DB37CA-4672-24DA-6191-9ACAAB7FE47C}"/>
              </a:ext>
            </a:extLst>
          </p:cNvPr>
          <p:cNvSpPr txBox="1"/>
          <p:nvPr/>
        </p:nvSpPr>
        <p:spPr>
          <a:xfrm>
            <a:off x="301662" y="1148256"/>
            <a:ext cx="4183842" cy="5627438"/>
          </a:xfrm>
          <a:prstGeom prst="rect">
            <a:avLst/>
          </a:prstGeom>
          <a:noFill/>
        </p:spPr>
        <p:txBody>
          <a:bodyPr wrap="square" rtlCol="0">
            <a:spAutoFit/>
          </a:bodyPr>
          <a:lstStyle/>
          <a:p>
            <a:pPr>
              <a:lnSpc>
                <a:spcPct val="150000"/>
              </a:lnSpc>
            </a:pPr>
            <a:r>
              <a:rPr lang="en-US" b="1" dirty="0"/>
              <a:t>Introduction to Logistics</a:t>
            </a:r>
          </a:p>
          <a:p>
            <a:pPr marL="285750" indent="-285750">
              <a:lnSpc>
                <a:spcPts val="2000"/>
              </a:lnSpc>
              <a:buFont typeface="Arial" panose="020B0604020202020204" pitchFamily="34" charset="0"/>
              <a:buChar char="•"/>
            </a:pPr>
            <a:r>
              <a:rPr lang="en-US" sz="1600" dirty="0"/>
              <a:t>Elements of Logistics Management</a:t>
            </a:r>
          </a:p>
          <a:p>
            <a:pPr marL="285750" indent="-285750">
              <a:lnSpc>
                <a:spcPts val="2000"/>
              </a:lnSpc>
              <a:buFont typeface="Arial" panose="020B0604020202020204" pitchFamily="34" charset="0"/>
              <a:buChar char="•"/>
            </a:pPr>
            <a:r>
              <a:rPr lang="en-US" sz="1600" dirty="0"/>
              <a:t>The Importance of Logistics in Society  </a:t>
            </a:r>
          </a:p>
          <a:p>
            <a:pPr marL="285750" indent="-285750">
              <a:lnSpc>
                <a:spcPts val="2000"/>
              </a:lnSpc>
              <a:buFont typeface="Arial" panose="020B0604020202020204" pitchFamily="34" charset="0"/>
              <a:buChar char="•"/>
            </a:pPr>
            <a:r>
              <a:rPr lang="en-US" sz="1600" dirty="0"/>
              <a:t>Key Logistics Terms</a:t>
            </a:r>
          </a:p>
          <a:p>
            <a:pPr marL="285750" indent="-285750">
              <a:lnSpc>
                <a:spcPts val="2000"/>
              </a:lnSpc>
              <a:buFont typeface="Arial" panose="020B0604020202020204" pitchFamily="34" charset="0"/>
              <a:buChar char="•"/>
            </a:pPr>
            <a:r>
              <a:rPr lang="en-US" sz="1600" dirty="0"/>
              <a:t>Materials Management and Distribution</a:t>
            </a:r>
          </a:p>
          <a:p>
            <a:pPr marL="285750" indent="-285750">
              <a:lnSpc>
                <a:spcPts val="2000"/>
              </a:lnSpc>
              <a:buFont typeface="Arial" panose="020B0604020202020204" pitchFamily="34" charset="0"/>
              <a:buChar char="•"/>
            </a:pPr>
            <a:r>
              <a:rPr lang="en-US" sz="1600" dirty="0"/>
              <a:t>Primary Modes of Transportation</a:t>
            </a:r>
          </a:p>
          <a:p>
            <a:pPr marL="285750" indent="-285750">
              <a:lnSpc>
                <a:spcPts val="2000"/>
              </a:lnSpc>
              <a:buFont typeface="Arial" panose="020B0604020202020204" pitchFamily="34" charset="0"/>
              <a:buChar char="•"/>
            </a:pPr>
            <a:endParaRPr lang="en-US" sz="1600" b="1" dirty="0"/>
          </a:p>
          <a:p>
            <a:pPr>
              <a:lnSpc>
                <a:spcPts val="2000"/>
              </a:lnSpc>
            </a:pPr>
            <a:r>
              <a:rPr lang="en-US" b="1" dirty="0"/>
              <a:t>Working in the Logistics Industry</a:t>
            </a:r>
            <a:endParaRPr lang="en-US" dirty="0"/>
          </a:p>
          <a:p>
            <a:pPr marL="285750" indent="-285750">
              <a:lnSpc>
                <a:spcPts val="2000"/>
              </a:lnSpc>
              <a:buFont typeface="Arial" panose="020B0604020202020204" pitchFamily="34" charset="0"/>
              <a:buChar char="•"/>
            </a:pPr>
            <a:r>
              <a:rPr lang="en-US" sz="1600" dirty="0"/>
              <a:t>What is a Supply Chain?</a:t>
            </a:r>
          </a:p>
          <a:p>
            <a:pPr marL="285750" indent="-285750">
              <a:lnSpc>
                <a:spcPts val="2000"/>
              </a:lnSpc>
              <a:buFont typeface="Arial" panose="020B0604020202020204" pitchFamily="34" charset="0"/>
              <a:buChar char="•"/>
            </a:pPr>
            <a:r>
              <a:rPr lang="en-US" sz="1600" dirty="0"/>
              <a:t>Supply Chain Management</a:t>
            </a:r>
          </a:p>
          <a:p>
            <a:pPr marL="285750" indent="-285750">
              <a:lnSpc>
                <a:spcPts val="2000"/>
              </a:lnSpc>
              <a:buFont typeface="Arial" panose="020B0604020202020204" pitchFamily="34" charset="0"/>
              <a:buChar char="•"/>
            </a:pPr>
            <a:r>
              <a:rPr lang="en-US" sz="1600" dirty="0"/>
              <a:t>Life Cycle of a Load</a:t>
            </a:r>
          </a:p>
          <a:p>
            <a:pPr marL="285750" indent="-285750">
              <a:lnSpc>
                <a:spcPts val="2000"/>
              </a:lnSpc>
              <a:buFont typeface="Arial" panose="020B0604020202020204" pitchFamily="34" charset="0"/>
              <a:buChar char="•"/>
            </a:pPr>
            <a:r>
              <a:rPr lang="en-US" sz="1600" dirty="0"/>
              <a:t>Types of Logistics Options</a:t>
            </a:r>
          </a:p>
          <a:p>
            <a:pPr marL="285750" indent="-285750">
              <a:lnSpc>
                <a:spcPts val="2000"/>
              </a:lnSpc>
              <a:buFont typeface="Arial" panose="020B0604020202020204" pitchFamily="34" charset="0"/>
              <a:buChar char="•"/>
            </a:pPr>
            <a:r>
              <a:rPr lang="en-US" sz="1600" dirty="0"/>
              <a:t>OSHA Requirements for Logistics</a:t>
            </a:r>
          </a:p>
          <a:p>
            <a:pPr marL="285750" indent="-285750">
              <a:lnSpc>
                <a:spcPts val="2000"/>
              </a:lnSpc>
              <a:buFont typeface="Arial" panose="020B0604020202020204" pitchFamily="34" charset="0"/>
              <a:buChar char="•"/>
            </a:pPr>
            <a:r>
              <a:rPr lang="en-US" sz="1600" dirty="0"/>
              <a:t>Safety Hazards in Logistics</a:t>
            </a:r>
          </a:p>
          <a:p>
            <a:pPr marL="285750" indent="-285750">
              <a:lnSpc>
                <a:spcPts val="2000"/>
              </a:lnSpc>
              <a:buFont typeface="Arial" panose="020B0604020202020204" pitchFamily="34" charset="0"/>
              <a:buChar char="•"/>
            </a:pPr>
            <a:r>
              <a:rPr lang="en-US" sz="1600" dirty="0"/>
              <a:t>The Importance of Insuring a Load</a:t>
            </a:r>
          </a:p>
          <a:p>
            <a:pPr marL="285750" indent="-285750">
              <a:lnSpc>
                <a:spcPts val="2000"/>
              </a:lnSpc>
              <a:buFont typeface="Arial" panose="020B0604020202020204" pitchFamily="34" charset="0"/>
              <a:buChar char="•"/>
            </a:pPr>
            <a:r>
              <a:rPr lang="en-US" sz="1600" dirty="0"/>
              <a:t>Transportation Risks</a:t>
            </a:r>
          </a:p>
          <a:p>
            <a:pPr marL="285750" indent="-285750">
              <a:lnSpc>
                <a:spcPts val="2000"/>
              </a:lnSpc>
              <a:buFont typeface="Arial" panose="020B0604020202020204" pitchFamily="34" charset="0"/>
              <a:buChar char="•"/>
            </a:pPr>
            <a:r>
              <a:rPr lang="en-US" sz="1600" dirty="0"/>
              <a:t>Criminal Activities and Terrorism</a:t>
            </a:r>
          </a:p>
          <a:p>
            <a:pPr marL="285750" indent="-285750">
              <a:lnSpc>
                <a:spcPts val="2000"/>
              </a:lnSpc>
              <a:buFont typeface="Arial" panose="020B0604020202020204" pitchFamily="34" charset="0"/>
              <a:buChar char="•"/>
            </a:pPr>
            <a:r>
              <a:rPr lang="en-US" sz="1600" dirty="0"/>
              <a:t>Cybersecurity and Trans. Infrastructures</a:t>
            </a:r>
          </a:p>
          <a:p>
            <a:pPr marL="285750" indent="-285750">
              <a:lnSpc>
                <a:spcPts val="2000"/>
              </a:lnSpc>
              <a:buFont typeface="Arial" panose="020B0604020202020204" pitchFamily="34" charset="0"/>
              <a:buChar char="•"/>
            </a:pPr>
            <a:r>
              <a:rPr lang="en-US" sz="1600" dirty="0"/>
              <a:t>Common Quality Issues in Logistics</a:t>
            </a:r>
          </a:p>
          <a:p>
            <a:pPr marL="285750" indent="-285750">
              <a:lnSpc>
                <a:spcPts val="2000"/>
              </a:lnSpc>
              <a:buFont typeface="Arial" panose="020B0604020202020204" pitchFamily="34" charset="0"/>
              <a:buChar char="•"/>
            </a:pPr>
            <a:r>
              <a:rPr lang="en-US" sz="1600" dirty="0"/>
              <a:t>Measures of Logistics Service Quality</a:t>
            </a:r>
          </a:p>
          <a:p>
            <a:pPr marL="285750" indent="-285750">
              <a:lnSpc>
                <a:spcPts val="2000"/>
              </a:lnSpc>
              <a:buFont typeface="Arial" panose="020B0604020202020204" pitchFamily="34" charset="0"/>
              <a:buChar char="•"/>
            </a:pPr>
            <a:r>
              <a:rPr lang="en-US" sz="1600" dirty="0"/>
              <a:t>Quality Control Programs </a:t>
            </a:r>
          </a:p>
        </p:txBody>
      </p:sp>
      <p:sp>
        <p:nvSpPr>
          <p:cNvPr id="8" name="TextBox 7">
            <a:extLst>
              <a:ext uri="{FF2B5EF4-FFF2-40B4-BE49-F238E27FC236}">
                <a16:creationId xmlns:a16="http://schemas.microsoft.com/office/drawing/2014/main" id="{F40E726B-92EA-C2AA-AD44-5F3985FBAA2E}"/>
              </a:ext>
            </a:extLst>
          </p:cNvPr>
          <p:cNvSpPr txBox="1"/>
          <p:nvPr/>
        </p:nvSpPr>
        <p:spPr>
          <a:xfrm>
            <a:off x="4440686" y="1148256"/>
            <a:ext cx="3597384" cy="5529975"/>
          </a:xfrm>
          <a:prstGeom prst="rect">
            <a:avLst/>
          </a:prstGeom>
          <a:noFill/>
        </p:spPr>
        <p:txBody>
          <a:bodyPr wrap="square" rtlCol="0">
            <a:spAutoFit/>
          </a:bodyPr>
          <a:lstStyle/>
          <a:p>
            <a:pPr>
              <a:lnSpc>
                <a:spcPct val="150000"/>
              </a:lnSpc>
            </a:pPr>
            <a:r>
              <a:rPr lang="en-US" b="1" dirty="0"/>
              <a:t>Careers in Logistics</a:t>
            </a:r>
          </a:p>
          <a:p>
            <a:pPr marL="285750" indent="-285750">
              <a:lnSpc>
                <a:spcPts val="2000"/>
              </a:lnSpc>
              <a:buFont typeface="Arial" panose="020B0604020202020204" pitchFamily="34" charset="0"/>
              <a:buChar char="•"/>
            </a:pPr>
            <a:r>
              <a:rPr lang="en-US" sz="1600" dirty="0"/>
              <a:t>Industrial Truck and Tractor Operators</a:t>
            </a:r>
          </a:p>
          <a:p>
            <a:pPr marL="285750" indent="-285750">
              <a:lnSpc>
                <a:spcPts val="2000"/>
              </a:lnSpc>
              <a:buFont typeface="Arial" panose="020B0604020202020204" pitchFamily="34" charset="0"/>
              <a:buChar char="•"/>
            </a:pPr>
            <a:r>
              <a:rPr lang="en-US" sz="1600" dirty="0"/>
              <a:t>Cargo and Freight Agents</a:t>
            </a:r>
          </a:p>
          <a:p>
            <a:pPr marL="285750" indent="-285750">
              <a:lnSpc>
                <a:spcPts val="2000"/>
              </a:lnSpc>
              <a:buFont typeface="Arial" panose="020B0604020202020204" pitchFamily="34" charset="0"/>
              <a:buChar char="•"/>
            </a:pPr>
            <a:r>
              <a:rPr lang="en-US" sz="1600" dirty="0"/>
              <a:t>Distribution Workers and Managers</a:t>
            </a:r>
          </a:p>
          <a:p>
            <a:pPr marL="285750" indent="-285750">
              <a:lnSpc>
                <a:spcPts val="2000"/>
              </a:lnSpc>
              <a:buFont typeface="Arial" panose="020B0604020202020204" pitchFamily="34" charset="0"/>
              <a:buChar char="•"/>
            </a:pPr>
            <a:r>
              <a:rPr lang="en-US" sz="1600" dirty="0"/>
              <a:t>Distribution Operations Managers</a:t>
            </a:r>
          </a:p>
          <a:p>
            <a:pPr marL="285750" indent="-285750">
              <a:lnSpc>
                <a:spcPts val="2000"/>
              </a:lnSpc>
              <a:buFont typeface="Arial" panose="020B0604020202020204" pitchFamily="34" charset="0"/>
              <a:buChar char="•"/>
            </a:pPr>
            <a:r>
              <a:rPr lang="en-US" sz="1600" dirty="0"/>
              <a:t>Stockers and Order Fillers</a:t>
            </a:r>
          </a:p>
          <a:p>
            <a:pPr marL="285750" indent="-285750">
              <a:lnSpc>
                <a:spcPts val="2000"/>
              </a:lnSpc>
              <a:buFont typeface="Arial" panose="020B0604020202020204" pitchFamily="34" charset="0"/>
              <a:buChar char="•"/>
            </a:pPr>
            <a:r>
              <a:rPr lang="en-US" sz="1600" dirty="0"/>
              <a:t>Production Planner/Manager</a:t>
            </a:r>
          </a:p>
          <a:p>
            <a:pPr marL="285750" indent="-285750">
              <a:lnSpc>
                <a:spcPts val="2000"/>
              </a:lnSpc>
              <a:buFont typeface="Arial" panose="020B0604020202020204" pitchFamily="34" charset="0"/>
              <a:buChar char="•"/>
            </a:pPr>
            <a:r>
              <a:rPr lang="en-US" sz="1600" dirty="0"/>
              <a:t>Warehouse Laborers</a:t>
            </a:r>
          </a:p>
          <a:p>
            <a:pPr marL="285750" indent="-285750">
              <a:lnSpc>
                <a:spcPts val="2000"/>
              </a:lnSpc>
              <a:buFont typeface="Arial" panose="020B0604020202020204" pitchFamily="34" charset="0"/>
              <a:buChar char="•"/>
            </a:pPr>
            <a:r>
              <a:rPr lang="en-US" sz="1600" dirty="0"/>
              <a:t>Freight, Stock and Material Movers</a:t>
            </a:r>
          </a:p>
          <a:p>
            <a:pPr marL="285750" indent="-285750">
              <a:lnSpc>
                <a:spcPts val="2000"/>
              </a:lnSpc>
              <a:buFont typeface="Arial" panose="020B0604020202020204" pitchFamily="34" charset="0"/>
              <a:buChar char="•"/>
            </a:pPr>
            <a:r>
              <a:rPr lang="en-US" sz="1600" dirty="0"/>
              <a:t>Logisticians</a:t>
            </a:r>
          </a:p>
          <a:p>
            <a:pPr marL="285750" indent="-285750">
              <a:lnSpc>
                <a:spcPts val="2000"/>
              </a:lnSpc>
              <a:buFont typeface="Arial" panose="020B0604020202020204" pitchFamily="34" charset="0"/>
              <a:buChar char="•"/>
            </a:pPr>
            <a:r>
              <a:rPr lang="en-US" sz="1600" dirty="0"/>
              <a:t>Logistics Analysts/Engineers</a:t>
            </a:r>
          </a:p>
          <a:p>
            <a:pPr marL="285750" indent="-285750">
              <a:lnSpc>
                <a:spcPts val="2000"/>
              </a:lnSpc>
              <a:buFont typeface="Arial" panose="020B0604020202020204" pitchFamily="34" charset="0"/>
              <a:buChar char="•"/>
            </a:pPr>
            <a:r>
              <a:rPr lang="en-US" sz="1600" dirty="0"/>
              <a:t>Supply Chain Manager</a:t>
            </a:r>
          </a:p>
          <a:p>
            <a:pPr marL="285750" indent="-285750">
              <a:lnSpc>
                <a:spcPts val="2000"/>
              </a:lnSpc>
              <a:buFont typeface="Arial" panose="020B0604020202020204" pitchFamily="34" charset="0"/>
              <a:buChar char="•"/>
            </a:pPr>
            <a:r>
              <a:rPr lang="en-US" sz="1600" dirty="0"/>
              <a:t>Shipping &amp; Inventory Clerks</a:t>
            </a:r>
          </a:p>
          <a:p>
            <a:pPr marL="285750" indent="-285750">
              <a:lnSpc>
                <a:spcPts val="2000"/>
              </a:lnSpc>
              <a:buFont typeface="Arial" panose="020B0604020202020204" pitchFamily="34" charset="0"/>
              <a:buChar char="•"/>
            </a:pPr>
            <a:r>
              <a:rPr lang="en-US" sz="1600" dirty="0"/>
              <a:t>Transit Drivers</a:t>
            </a:r>
          </a:p>
          <a:p>
            <a:pPr>
              <a:lnSpc>
                <a:spcPct val="150000"/>
              </a:lnSpc>
            </a:pPr>
            <a:r>
              <a:rPr lang="en-US" b="1" dirty="0"/>
              <a:t>Current Issues in the Logistics</a:t>
            </a:r>
            <a:endParaRPr lang="en-US" dirty="0"/>
          </a:p>
          <a:p>
            <a:pPr marL="285750" indent="-285750">
              <a:lnSpc>
                <a:spcPts val="2000"/>
              </a:lnSpc>
              <a:buFont typeface="Arial" panose="020B0604020202020204" pitchFamily="34" charset="0"/>
              <a:buChar char="•"/>
            </a:pPr>
            <a:r>
              <a:rPr lang="en-US" sz="1600" dirty="0"/>
              <a:t>Fleet Costs – Ins., Fuel &amp; </a:t>
            </a:r>
            <a:r>
              <a:rPr lang="en-US" sz="1600" dirty="0" err="1"/>
              <a:t>Maint</a:t>
            </a:r>
            <a:r>
              <a:rPr lang="en-US" sz="1600" dirty="0"/>
              <a:t>.</a:t>
            </a:r>
          </a:p>
          <a:p>
            <a:pPr marL="285750" indent="-285750">
              <a:lnSpc>
                <a:spcPts val="2000"/>
              </a:lnSpc>
              <a:buFont typeface="Arial" panose="020B0604020202020204" pitchFamily="34" charset="0"/>
              <a:buChar char="•"/>
            </a:pPr>
            <a:r>
              <a:rPr lang="en-US" sz="1600" dirty="0"/>
              <a:t>Driver Shortage &amp; Retention</a:t>
            </a:r>
          </a:p>
          <a:p>
            <a:pPr marL="285750" indent="-285750">
              <a:lnSpc>
                <a:spcPts val="2000"/>
              </a:lnSpc>
              <a:buFont typeface="Arial" panose="020B0604020202020204" pitchFamily="34" charset="0"/>
              <a:buChar char="•"/>
            </a:pPr>
            <a:r>
              <a:rPr lang="en-US" sz="1600" dirty="0"/>
              <a:t>Regulations – Loads &amp; Driver Time</a:t>
            </a:r>
          </a:p>
          <a:p>
            <a:pPr marL="285750" indent="-285750">
              <a:lnSpc>
                <a:spcPts val="2000"/>
              </a:lnSpc>
              <a:buFont typeface="Arial" panose="020B0604020202020204" pitchFamily="34" charset="0"/>
              <a:buChar char="•"/>
            </a:pPr>
            <a:r>
              <a:rPr lang="en-US" sz="1600" dirty="0"/>
              <a:t>Traffic Management</a:t>
            </a:r>
          </a:p>
          <a:p>
            <a:pPr marL="285750" indent="-285750">
              <a:lnSpc>
                <a:spcPts val="2000"/>
              </a:lnSpc>
              <a:buFont typeface="Arial" panose="020B0604020202020204" pitchFamily="34" charset="0"/>
              <a:buChar char="•"/>
            </a:pPr>
            <a:r>
              <a:rPr lang="en-US" sz="1600" dirty="0"/>
              <a:t>Economics and Competition</a:t>
            </a:r>
          </a:p>
        </p:txBody>
      </p:sp>
      <p:sp>
        <p:nvSpPr>
          <p:cNvPr id="9" name="TextBox 8">
            <a:extLst>
              <a:ext uri="{FF2B5EF4-FFF2-40B4-BE49-F238E27FC236}">
                <a16:creationId xmlns:a16="http://schemas.microsoft.com/office/drawing/2014/main" id="{4D5A5393-0422-4F16-B7F9-0A4C48FE1AB3}"/>
              </a:ext>
            </a:extLst>
          </p:cNvPr>
          <p:cNvSpPr txBox="1"/>
          <p:nvPr/>
        </p:nvSpPr>
        <p:spPr>
          <a:xfrm>
            <a:off x="8219793" y="1284177"/>
            <a:ext cx="3883649" cy="5017014"/>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t>Automated Supply Chain Processes</a:t>
            </a:r>
          </a:p>
          <a:p>
            <a:pPr marL="285750" indent="-285750">
              <a:lnSpc>
                <a:spcPts val="2000"/>
              </a:lnSpc>
              <a:buFont typeface="Arial" panose="020B0604020202020204" pitchFamily="34" charset="0"/>
              <a:buChar char="•"/>
            </a:pPr>
            <a:r>
              <a:rPr lang="en-US" sz="1600" dirty="0"/>
              <a:t>Implementing Technology Strategies</a:t>
            </a:r>
          </a:p>
          <a:p>
            <a:pPr marL="285750" indent="-285750">
              <a:lnSpc>
                <a:spcPts val="2000"/>
              </a:lnSpc>
              <a:buFont typeface="Arial" panose="020B0604020202020204" pitchFamily="34" charset="0"/>
              <a:buChar char="•"/>
            </a:pPr>
            <a:r>
              <a:rPr lang="en-US" sz="1600" dirty="0"/>
              <a:t>Self-Driving Trucks and Drones</a:t>
            </a:r>
          </a:p>
          <a:p>
            <a:pPr marL="285750" indent="-285750">
              <a:lnSpc>
                <a:spcPts val="2000"/>
              </a:lnSpc>
              <a:buFont typeface="Arial" panose="020B0604020202020204" pitchFamily="34" charset="0"/>
              <a:buChar char="•"/>
            </a:pPr>
            <a:r>
              <a:rPr lang="en-US" sz="1600" dirty="0"/>
              <a:t>Automated Freight Matching</a:t>
            </a:r>
          </a:p>
          <a:p>
            <a:pPr marL="285750" indent="-285750">
              <a:lnSpc>
                <a:spcPts val="2000"/>
              </a:lnSpc>
              <a:buFont typeface="Arial" panose="020B0604020202020204" pitchFamily="34" charset="0"/>
              <a:buChar char="•"/>
            </a:pPr>
            <a:r>
              <a:rPr lang="en-US" sz="1600" dirty="0"/>
              <a:t>Vehicle-to-Vehicle Communication</a:t>
            </a:r>
          </a:p>
          <a:p>
            <a:pPr marL="285750" indent="-285750">
              <a:lnSpc>
                <a:spcPts val="2000"/>
              </a:lnSpc>
              <a:buFont typeface="Arial" panose="020B0604020202020204" pitchFamily="34" charset="0"/>
              <a:buChar char="•"/>
            </a:pPr>
            <a:r>
              <a:rPr lang="en-US" sz="1600" dirty="0"/>
              <a:t>Remote Diagnosis</a:t>
            </a:r>
          </a:p>
          <a:p>
            <a:pPr marL="285750" indent="-285750">
              <a:lnSpc>
                <a:spcPts val="2000"/>
              </a:lnSpc>
              <a:buFont typeface="Arial" panose="020B0604020202020204" pitchFamily="34" charset="0"/>
              <a:buChar char="•"/>
            </a:pPr>
            <a:r>
              <a:rPr lang="en-US" sz="1600" dirty="0"/>
              <a:t>Vehicle-to-Infrastructure Comm.</a:t>
            </a:r>
            <a:endParaRPr lang="en-US" sz="1600" b="1" dirty="0"/>
          </a:p>
          <a:p>
            <a:pPr>
              <a:lnSpc>
                <a:spcPct val="150000"/>
              </a:lnSpc>
            </a:pPr>
            <a:r>
              <a:rPr lang="en-US" b="1" dirty="0"/>
              <a:t>Finding a Job in Logistics</a:t>
            </a:r>
          </a:p>
          <a:p>
            <a:pPr marL="285750" indent="-285750">
              <a:lnSpc>
                <a:spcPts val="2000"/>
              </a:lnSpc>
              <a:buFont typeface="Arial" panose="020B0604020202020204" pitchFamily="34" charset="0"/>
              <a:buChar char="•"/>
            </a:pPr>
            <a:r>
              <a:rPr lang="en-US" sz="1600" dirty="0"/>
              <a:t>Career Pathways and Certifications</a:t>
            </a:r>
          </a:p>
          <a:p>
            <a:pPr marL="285750" indent="-285750">
              <a:lnSpc>
                <a:spcPts val="2000"/>
              </a:lnSpc>
              <a:buFont typeface="Arial" panose="020B0604020202020204" pitchFamily="34" charset="0"/>
              <a:buChar char="•"/>
            </a:pPr>
            <a:r>
              <a:rPr lang="en-US" sz="1600" dirty="0"/>
              <a:t>Education Pathways</a:t>
            </a:r>
          </a:p>
          <a:p>
            <a:pPr marL="285750" indent="-285750">
              <a:lnSpc>
                <a:spcPts val="2000"/>
              </a:lnSpc>
              <a:buFont typeface="Arial" panose="020B0604020202020204" pitchFamily="34" charset="0"/>
              <a:buChar char="•"/>
            </a:pPr>
            <a:r>
              <a:rPr lang="en-US" sz="1600" dirty="0"/>
              <a:t>Writing a Resume</a:t>
            </a:r>
          </a:p>
          <a:p>
            <a:pPr marL="285750" indent="-285750">
              <a:lnSpc>
                <a:spcPts val="2000"/>
              </a:lnSpc>
              <a:buFont typeface="Arial" panose="020B0604020202020204" pitchFamily="34" charset="0"/>
              <a:buChar char="•"/>
            </a:pPr>
            <a:r>
              <a:rPr lang="en-US" sz="1600" dirty="0"/>
              <a:t>Finding a Job</a:t>
            </a:r>
          </a:p>
          <a:p>
            <a:pPr marL="285750" indent="-285750">
              <a:lnSpc>
                <a:spcPts val="2000"/>
              </a:lnSpc>
              <a:buFont typeface="Arial" panose="020B0604020202020204" pitchFamily="34" charset="0"/>
              <a:buChar char="•"/>
            </a:pPr>
            <a:r>
              <a:rPr lang="en-US" sz="1600" dirty="0"/>
              <a:t>Preparing for an Interview</a:t>
            </a:r>
          </a:p>
          <a:p>
            <a:pPr>
              <a:lnSpc>
                <a:spcPct val="150000"/>
              </a:lnSpc>
            </a:pPr>
            <a:r>
              <a:rPr lang="en-US" b="1" dirty="0"/>
              <a:t>Workplace Expectations in Logistics</a:t>
            </a:r>
            <a:endParaRPr lang="en-US" dirty="0"/>
          </a:p>
          <a:p>
            <a:pPr marL="285750" indent="-285750">
              <a:lnSpc>
                <a:spcPts val="2000"/>
              </a:lnSpc>
              <a:buFont typeface="Arial" panose="020B0604020202020204" pitchFamily="34" charset="0"/>
              <a:buChar char="•"/>
            </a:pPr>
            <a:r>
              <a:rPr lang="en-US" sz="1600" dirty="0"/>
              <a:t>Employer Expectations</a:t>
            </a:r>
          </a:p>
          <a:p>
            <a:pPr marL="285750" indent="-285750">
              <a:lnSpc>
                <a:spcPts val="2000"/>
              </a:lnSpc>
              <a:buFont typeface="Arial" panose="020B0604020202020204" pitchFamily="34" charset="0"/>
              <a:buChar char="•"/>
            </a:pPr>
            <a:r>
              <a:rPr lang="en-US" sz="1600" dirty="0"/>
              <a:t>Working as a Team</a:t>
            </a:r>
          </a:p>
          <a:p>
            <a:pPr marL="285750" indent="-285750">
              <a:lnSpc>
                <a:spcPts val="2000"/>
              </a:lnSpc>
              <a:buFont typeface="Arial" panose="020B0604020202020204" pitchFamily="34" charset="0"/>
              <a:buChar char="•"/>
            </a:pPr>
            <a:r>
              <a:rPr lang="en-US" sz="1600" dirty="0"/>
              <a:t>Time Management</a:t>
            </a:r>
          </a:p>
          <a:p>
            <a:pPr marL="285750" indent="-285750">
              <a:lnSpc>
                <a:spcPts val="2000"/>
              </a:lnSpc>
              <a:buFont typeface="Arial" panose="020B0604020202020204" pitchFamily="34" charset="0"/>
              <a:buChar char="•"/>
            </a:pPr>
            <a:r>
              <a:rPr lang="en-US" sz="1600" dirty="0"/>
              <a:t>Self Management</a:t>
            </a:r>
          </a:p>
        </p:txBody>
      </p:sp>
      <p:pic>
        <p:nvPicPr>
          <p:cNvPr id="2" name="Picture 1">
            <a:extLst>
              <a:ext uri="{FF2B5EF4-FFF2-40B4-BE49-F238E27FC236}">
                <a16:creationId xmlns:a16="http://schemas.microsoft.com/office/drawing/2014/main" id="{1F4F61EC-3D05-7652-22A8-313446AC2069}"/>
              </a:ext>
            </a:extLst>
          </p:cNvPr>
          <p:cNvPicPr>
            <a:picLocks noChangeAspect="1"/>
          </p:cNvPicPr>
          <p:nvPr/>
        </p:nvPicPr>
        <p:blipFill>
          <a:blip r:embed="rId3"/>
          <a:stretch>
            <a:fillRect/>
          </a:stretch>
        </p:blipFill>
        <p:spPr>
          <a:xfrm>
            <a:off x="8151070" y="6314773"/>
            <a:ext cx="3883650" cy="386238"/>
          </a:xfrm>
          <a:prstGeom prst="rect">
            <a:avLst/>
          </a:prstGeom>
        </p:spPr>
      </p:pic>
    </p:spTree>
    <p:extLst>
      <p:ext uri="{BB962C8B-B14F-4D97-AF65-F5344CB8AC3E}">
        <p14:creationId xmlns:p14="http://schemas.microsoft.com/office/powerpoint/2010/main" val="146141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dirty="0"/>
              <a:t>Course Outline- Manufacturing</a:t>
            </a:r>
            <a:endParaRPr lang="en-US" sz="2000" b="1" dirty="0"/>
          </a:p>
        </p:txBody>
      </p:sp>
      <p:sp>
        <p:nvSpPr>
          <p:cNvPr id="6" name="TextBox 5">
            <a:extLst>
              <a:ext uri="{FF2B5EF4-FFF2-40B4-BE49-F238E27FC236}">
                <a16:creationId xmlns:a16="http://schemas.microsoft.com/office/drawing/2014/main" id="{F4DB37CA-4672-24DA-6191-9ACAAB7FE47C}"/>
              </a:ext>
            </a:extLst>
          </p:cNvPr>
          <p:cNvSpPr txBox="1"/>
          <p:nvPr/>
        </p:nvSpPr>
        <p:spPr>
          <a:xfrm>
            <a:off x="301662" y="1055581"/>
            <a:ext cx="4183842" cy="5883918"/>
          </a:xfrm>
          <a:prstGeom prst="rect">
            <a:avLst/>
          </a:prstGeom>
          <a:noFill/>
        </p:spPr>
        <p:txBody>
          <a:bodyPr wrap="square" rtlCol="0">
            <a:spAutoFit/>
          </a:bodyPr>
          <a:lstStyle/>
          <a:p>
            <a:pPr>
              <a:lnSpc>
                <a:spcPct val="150000"/>
              </a:lnSpc>
            </a:pPr>
            <a:r>
              <a:rPr lang="en-US" b="1" dirty="0"/>
              <a:t>Introduction to Manufacturing</a:t>
            </a:r>
          </a:p>
          <a:p>
            <a:pPr marL="285750" indent="-285750">
              <a:lnSpc>
                <a:spcPts val="2000"/>
              </a:lnSpc>
              <a:buFont typeface="Arial" panose="020B0604020202020204" pitchFamily="34" charset="0"/>
              <a:buChar char="•"/>
            </a:pPr>
            <a:r>
              <a:rPr lang="en-US" sz="1600" dirty="0"/>
              <a:t>The Importance of Manufacturing in Society</a:t>
            </a:r>
          </a:p>
          <a:p>
            <a:pPr marL="285750" indent="-285750">
              <a:lnSpc>
                <a:spcPts val="2000"/>
              </a:lnSpc>
              <a:buFont typeface="Arial" panose="020B0604020202020204" pitchFamily="34" charset="0"/>
              <a:buChar char="•"/>
            </a:pPr>
            <a:r>
              <a:rPr lang="en-US" sz="1600" dirty="0"/>
              <a:t>Common Manufacturing Industries</a:t>
            </a:r>
          </a:p>
          <a:p>
            <a:pPr marL="285750" indent="-285750">
              <a:lnSpc>
                <a:spcPts val="2000"/>
              </a:lnSpc>
              <a:buFont typeface="Arial" panose="020B0604020202020204" pitchFamily="34" charset="0"/>
              <a:buChar char="•"/>
            </a:pPr>
            <a:r>
              <a:rPr lang="en-US" sz="1600" dirty="0"/>
              <a:t>Common Manufacturing Types</a:t>
            </a:r>
          </a:p>
          <a:p>
            <a:pPr marL="285750" indent="-285750">
              <a:lnSpc>
                <a:spcPts val="2000"/>
              </a:lnSpc>
              <a:buFont typeface="Arial" panose="020B0604020202020204" pitchFamily="34" charset="0"/>
              <a:buChar char="•"/>
            </a:pPr>
            <a:r>
              <a:rPr lang="en-US" sz="1600" dirty="0"/>
              <a:t>Forming, Molding, Machining</a:t>
            </a:r>
          </a:p>
          <a:p>
            <a:pPr marL="285750" indent="-285750">
              <a:lnSpc>
                <a:spcPts val="2000"/>
              </a:lnSpc>
              <a:buFont typeface="Arial" panose="020B0604020202020204" pitchFamily="34" charset="0"/>
              <a:buChar char="•"/>
            </a:pPr>
            <a:r>
              <a:rPr lang="en-US" sz="1600" dirty="0"/>
              <a:t>Assembly &amp; Finishing</a:t>
            </a:r>
          </a:p>
          <a:p>
            <a:pPr marL="285750" indent="-285750">
              <a:lnSpc>
                <a:spcPts val="2000"/>
              </a:lnSpc>
              <a:buFont typeface="Arial" panose="020B0604020202020204" pitchFamily="34" charset="0"/>
              <a:buChar char="•"/>
            </a:pPr>
            <a:r>
              <a:rPr lang="en-US" sz="1600" dirty="0"/>
              <a:t>Continuous Processes</a:t>
            </a:r>
          </a:p>
          <a:p>
            <a:pPr marL="285750" indent="-285750">
              <a:buFont typeface="Arial" panose="020B0604020202020204" pitchFamily="34" charset="0"/>
              <a:buChar char="•"/>
            </a:pPr>
            <a:endParaRPr lang="en-US" sz="1200" b="1" dirty="0"/>
          </a:p>
          <a:p>
            <a:pPr>
              <a:lnSpc>
                <a:spcPts val="2000"/>
              </a:lnSpc>
            </a:pPr>
            <a:r>
              <a:rPr lang="en-US" b="1" dirty="0"/>
              <a:t>Working in the Manufacturing Industry</a:t>
            </a:r>
            <a:endParaRPr lang="en-US" dirty="0"/>
          </a:p>
          <a:p>
            <a:pPr marL="285750" indent="-285750">
              <a:lnSpc>
                <a:spcPts val="2000"/>
              </a:lnSpc>
              <a:buFont typeface="Arial" panose="020B0604020202020204" pitchFamily="34" charset="0"/>
              <a:buChar char="•"/>
            </a:pPr>
            <a:r>
              <a:rPr lang="en-US" sz="1600" dirty="0"/>
              <a:t>Three Key Concepts to Production</a:t>
            </a:r>
          </a:p>
          <a:p>
            <a:pPr marL="285750" indent="-285750">
              <a:lnSpc>
                <a:spcPts val="2000"/>
              </a:lnSpc>
              <a:buFont typeface="Arial" panose="020B0604020202020204" pitchFamily="34" charset="0"/>
              <a:buChar char="•"/>
            </a:pPr>
            <a:r>
              <a:rPr lang="en-US" sz="1600" dirty="0"/>
              <a:t>Common Manufacturing Processes</a:t>
            </a:r>
          </a:p>
          <a:p>
            <a:pPr marL="285750" indent="-285750">
              <a:lnSpc>
                <a:spcPts val="2000"/>
              </a:lnSpc>
              <a:buFont typeface="Arial" panose="020B0604020202020204" pitchFamily="34" charset="0"/>
              <a:buChar char="•"/>
            </a:pPr>
            <a:r>
              <a:rPr lang="en-US" sz="1600" dirty="0"/>
              <a:t>Robotics in Manufacturing</a:t>
            </a:r>
          </a:p>
          <a:p>
            <a:pPr marL="285750" indent="-285750">
              <a:lnSpc>
                <a:spcPts val="2000"/>
              </a:lnSpc>
              <a:buFont typeface="Arial" panose="020B0604020202020204" pitchFamily="34" charset="0"/>
              <a:buChar char="•"/>
            </a:pPr>
            <a:r>
              <a:rPr lang="en-US" sz="1600" dirty="0"/>
              <a:t>Food &amp; Perishable Materials</a:t>
            </a:r>
          </a:p>
          <a:p>
            <a:pPr marL="285750" indent="-285750">
              <a:lnSpc>
                <a:spcPts val="2000"/>
              </a:lnSpc>
              <a:buFont typeface="Arial" panose="020B0604020202020204" pitchFamily="34" charset="0"/>
              <a:buChar char="•"/>
            </a:pPr>
            <a:r>
              <a:rPr lang="en-US" sz="1600" dirty="0"/>
              <a:t>Fabrication vs. Assembly</a:t>
            </a:r>
          </a:p>
          <a:p>
            <a:pPr marL="285750" indent="-285750">
              <a:lnSpc>
                <a:spcPts val="2000"/>
              </a:lnSpc>
              <a:buFont typeface="Arial" panose="020B0604020202020204" pitchFamily="34" charset="0"/>
              <a:buChar char="•"/>
            </a:pPr>
            <a:r>
              <a:rPr lang="en-US" sz="1600" dirty="0"/>
              <a:t>Warehousing in Manufacturing</a:t>
            </a:r>
          </a:p>
          <a:p>
            <a:pPr marL="285750" indent="-285750">
              <a:lnSpc>
                <a:spcPts val="2000"/>
              </a:lnSpc>
              <a:buFont typeface="Arial" panose="020B0604020202020204" pitchFamily="34" charset="0"/>
              <a:buChar char="•"/>
            </a:pPr>
            <a:r>
              <a:rPr lang="en-US" sz="1600" dirty="0"/>
              <a:t>Production Planning &amp; Lead Times</a:t>
            </a:r>
          </a:p>
          <a:p>
            <a:pPr marL="285750" indent="-285750">
              <a:lnSpc>
                <a:spcPts val="2000"/>
              </a:lnSpc>
              <a:buFont typeface="Arial" panose="020B0604020202020204" pitchFamily="34" charset="0"/>
              <a:buChar char="•"/>
            </a:pPr>
            <a:r>
              <a:rPr lang="en-US" sz="1600" dirty="0"/>
              <a:t>OSHA Regulations</a:t>
            </a:r>
          </a:p>
          <a:p>
            <a:pPr marL="285750" indent="-285750">
              <a:lnSpc>
                <a:spcPts val="2000"/>
              </a:lnSpc>
              <a:buFont typeface="Arial" panose="020B0604020202020204" pitchFamily="34" charset="0"/>
              <a:buChar char="•"/>
            </a:pPr>
            <a:r>
              <a:rPr lang="en-US" sz="1600" dirty="0"/>
              <a:t>Common PPE Equipment</a:t>
            </a:r>
          </a:p>
          <a:p>
            <a:pPr marL="285750" indent="-285750">
              <a:lnSpc>
                <a:spcPts val="2000"/>
              </a:lnSpc>
              <a:buFont typeface="Arial" panose="020B0604020202020204" pitchFamily="34" charset="0"/>
              <a:buChar char="•"/>
            </a:pPr>
            <a:r>
              <a:rPr lang="en-US" sz="1600" dirty="0"/>
              <a:t>Ergonomics, Falls, and Respiratory Hazards</a:t>
            </a:r>
          </a:p>
          <a:p>
            <a:pPr marL="285750" indent="-285750">
              <a:lnSpc>
                <a:spcPts val="2000"/>
              </a:lnSpc>
              <a:buFont typeface="Arial" panose="020B0604020202020204" pitchFamily="34" charset="0"/>
              <a:buChar char="•"/>
            </a:pPr>
            <a:r>
              <a:rPr lang="en-US" sz="1600" dirty="0"/>
              <a:t>Lockout/ Tagout, Guards, and Motors</a:t>
            </a:r>
          </a:p>
          <a:p>
            <a:pPr marL="285750" indent="-285750">
              <a:lnSpc>
                <a:spcPts val="2000"/>
              </a:lnSpc>
              <a:buFont typeface="Arial" panose="020B0604020202020204" pitchFamily="34" charset="0"/>
              <a:buChar char="•"/>
            </a:pPr>
            <a:r>
              <a:rPr lang="en-US" sz="1600" dirty="0"/>
              <a:t>Lean Manufacturing, Six Sigma</a:t>
            </a:r>
          </a:p>
          <a:p>
            <a:pPr marL="285750" indent="-285750">
              <a:lnSpc>
                <a:spcPts val="2000"/>
              </a:lnSpc>
              <a:buFont typeface="Arial" panose="020B0604020202020204" pitchFamily="34" charset="0"/>
              <a:buChar char="•"/>
            </a:pPr>
            <a:r>
              <a:rPr lang="en-US" sz="1600" dirty="0"/>
              <a:t>Total Quality Management (TQM)</a:t>
            </a:r>
          </a:p>
        </p:txBody>
      </p:sp>
      <p:sp>
        <p:nvSpPr>
          <p:cNvPr id="8" name="TextBox 7">
            <a:extLst>
              <a:ext uri="{FF2B5EF4-FFF2-40B4-BE49-F238E27FC236}">
                <a16:creationId xmlns:a16="http://schemas.microsoft.com/office/drawing/2014/main" id="{F40E726B-92EA-C2AA-AD44-5F3985FBAA2E}"/>
              </a:ext>
            </a:extLst>
          </p:cNvPr>
          <p:cNvSpPr txBox="1"/>
          <p:nvPr/>
        </p:nvSpPr>
        <p:spPr>
          <a:xfrm>
            <a:off x="4440686" y="1055581"/>
            <a:ext cx="3597384" cy="5529975"/>
          </a:xfrm>
          <a:prstGeom prst="rect">
            <a:avLst/>
          </a:prstGeom>
          <a:noFill/>
        </p:spPr>
        <p:txBody>
          <a:bodyPr wrap="square" rtlCol="0">
            <a:spAutoFit/>
          </a:bodyPr>
          <a:lstStyle/>
          <a:p>
            <a:pPr>
              <a:lnSpc>
                <a:spcPct val="150000"/>
              </a:lnSpc>
            </a:pPr>
            <a:r>
              <a:rPr lang="en-US" b="1" dirty="0"/>
              <a:t>Careers in Manufacturing</a:t>
            </a:r>
          </a:p>
          <a:p>
            <a:pPr marL="285750" indent="-285750">
              <a:lnSpc>
                <a:spcPts val="2000"/>
              </a:lnSpc>
              <a:buFont typeface="Arial" panose="020B0604020202020204" pitchFamily="34" charset="0"/>
              <a:buChar char="•"/>
            </a:pPr>
            <a:r>
              <a:rPr lang="en-US" sz="1600" dirty="0"/>
              <a:t>Maintenance and Repair Technicians</a:t>
            </a:r>
          </a:p>
          <a:p>
            <a:pPr marL="285750" indent="-285750">
              <a:lnSpc>
                <a:spcPts val="2000"/>
              </a:lnSpc>
              <a:buFont typeface="Arial" panose="020B0604020202020204" pitchFamily="34" charset="0"/>
              <a:buChar char="•"/>
            </a:pPr>
            <a:r>
              <a:rPr lang="en-US" sz="1600" dirty="0"/>
              <a:t>Welders</a:t>
            </a:r>
          </a:p>
          <a:p>
            <a:pPr marL="285750" indent="-285750">
              <a:lnSpc>
                <a:spcPts val="2000"/>
              </a:lnSpc>
              <a:buFont typeface="Arial" panose="020B0604020202020204" pitchFamily="34" charset="0"/>
              <a:buChar char="•"/>
            </a:pPr>
            <a:r>
              <a:rPr lang="en-US" sz="1600" dirty="0"/>
              <a:t>Machinists</a:t>
            </a:r>
          </a:p>
          <a:p>
            <a:pPr marL="285750" indent="-285750">
              <a:lnSpc>
                <a:spcPts val="2000"/>
              </a:lnSpc>
              <a:buFont typeface="Arial" panose="020B0604020202020204" pitchFamily="34" charset="0"/>
              <a:buChar char="•"/>
            </a:pPr>
            <a:r>
              <a:rPr lang="en-US" sz="1600" dirty="0"/>
              <a:t>Manufacturing Painters</a:t>
            </a:r>
          </a:p>
          <a:p>
            <a:pPr marL="285750" indent="-285750">
              <a:lnSpc>
                <a:spcPts val="2000"/>
              </a:lnSpc>
              <a:buFont typeface="Arial" panose="020B0604020202020204" pitchFamily="34" charset="0"/>
              <a:buChar char="•"/>
            </a:pPr>
            <a:r>
              <a:rPr lang="en-US" sz="1600" dirty="0"/>
              <a:t>Mechanics</a:t>
            </a:r>
          </a:p>
          <a:p>
            <a:pPr marL="285750" indent="-285750">
              <a:lnSpc>
                <a:spcPts val="2000"/>
              </a:lnSpc>
              <a:buFont typeface="Arial" panose="020B0604020202020204" pitchFamily="34" charset="0"/>
              <a:buChar char="•"/>
            </a:pPr>
            <a:r>
              <a:rPr lang="en-US" sz="1600" dirty="0"/>
              <a:t>Testing and NDT Technicians</a:t>
            </a:r>
          </a:p>
          <a:p>
            <a:pPr marL="285750" indent="-285750">
              <a:lnSpc>
                <a:spcPts val="2000"/>
              </a:lnSpc>
              <a:buFont typeface="Arial" panose="020B0604020202020204" pitchFamily="34" charset="0"/>
              <a:buChar char="•"/>
            </a:pPr>
            <a:r>
              <a:rPr lang="en-US" sz="1600" dirty="0"/>
              <a:t>Industrial Electricians</a:t>
            </a:r>
          </a:p>
          <a:p>
            <a:pPr marL="285750" indent="-285750">
              <a:lnSpc>
                <a:spcPts val="2000"/>
              </a:lnSpc>
              <a:buFont typeface="Arial" panose="020B0604020202020204" pitchFamily="34" charset="0"/>
              <a:buChar char="•"/>
            </a:pPr>
            <a:r>
              <a:rPr lang="en-US" sz="1600" dirty="0"/>
              <a:t>Plumber and Pipefitters</a:t>
            </a:r>
          </a:p>
          <a:p>
            <a:pPr marL="285750" indent="-285750">
              <a:lnSpc>
                <a:spcPts val="2000"/>
              </a:lnSpc>
              <a:buFont typeface="Arial" panose="020B0604020202020204" pitchFamily="34" charset="0"/>
              <a:buChar char="•"/>
            </a:pPr>
            <a:r>
              <a:rPr lang="en-US" sz="1600" dirty="0"/>
              <a:t>Press Technicians</a:t>
            </a:r>
          </a:p>
          <a:p>
            <a:pPr marL="285750" indent="-285750">
              <a:lnSpc>
                <a:spcPts val="2000"/>
              </a:lnSpc>
              <a:buFont typeface="Arial" panose="020B0604020202020204" pitchFamily="34" charset="0"/>
              <a:buChar char="•"/>
            </a:pPr>
            <a:r>
              <a:rPr lang="en-US" sz="1600" dirty="0"/>
              <a:t>Robot Operators</a:t>
            </a:r>
          </a:p>
          <a:p>
            <a:pPr marL="285750" indent="-285750">
              <a:lnSpc>
                <a:spcPts val="2000"/>
              </a:lnSpc>
              <a:buFont typeface="Arial" panose="020B0604020202020204" pitchFamily="34" charset="0"/>
              <a:buChar char="•"/>
            </a:pPr>
            <a:r>
              <a:rPr lang="en-US" sz="1600" dirty="0"/>
              <a:t>Production &amp; Process Engineers</a:t>
            </a:r>
          </a:p>
          <a:p>
            <a:pPr marL="285750" indent="-285750">
              <a:lnSpc>
                <a:spcPts val="2000"/>
              </a:lnSpc>
              <a:buFont typeface="Arial" panose="020B0604020202020204" pitchFamily="34" charset="0"/>
              <a:buChar char="•"/>
            </a:pPr>
            <a:r>
              <a:rPr lang="en-US" sz="1600" dirty="0"/>
              <a:t>Quality Assurance Technicians</a:t>
            </a:r>
          </a:p>
          <a:p>
            <a:pPr marL="285750" indent="-285750">
              <a:lnSpc>
                <a:spcPts val="2000"/>
              </a:lnSpc>
              <a:buFont typeface="Arial" panose="020B0604020202020204" pitchFamily="34" charset="0"/>
              <a:buChar char="•"/>
            </a:pPr>
            <a:r>
              <a:rPr lang="en-US" sz="1600" dirty="0"/>
              <a:t>Logistics &amp; Inventory Control</a:t>
            </a:r>
          </a:p>
          <a:p>
            <a:pPr marL="285750" indent="-285750">
              <a:lnSpc>
                <a:spcPts val="2000"/>
              </a:lnSpc>
              <a:buFont typeface="Arial" panose="020B0604020202020204" pitchFamily="34" charset="0"/>
              <a:buChar char="•"/>
            </a:pPr>
            <a:r>
              <a:rPr lang="en-US" sz="1600" dirty="0"/>
              <a:t>Health, Safety &amp; Environmental </a:t>
            </a:r>
          </a:p>
          <a:p>
            <a:pPr>
              <a:lnSpc>
                <a:spcPct val="150000"/>
              </a:lnSpc>
            </a:pPr>
            <a:r>
              <a:rPr lang="en-US" b="1" dirty="0"/>
              <a:t>Current Issues in the Manufacturing</a:t>
            </a:r>
            <a:endParaRPr lang="en-US" dirty="0"/>
          </a:p>
          <a:p>
            <a:pPr marL="285750" indent="-285750">
              <a:lnSpc>
                <a:spcPts val="2000"/>
              </a:lnSpc>
              <a:buFont typeface="Arial" panose="020B0604020202020204" pitchFamily="34" charset="0"/>
              <a:buChar char="•"/>
            </a:pPr>
            <a:r>
              <a:rPr lang="en-US" sz="1600" dirty="0"/>
              <a:t>Manufacturing Challenges</a:t>
            </a:r>
          </a:p>
          <a:p>
            <a:pPr marL="285750" indent="-285750">
              <a:lnSpc>
                <a:spcPts val="2000"/>
              </a:lnSpc>
              <a:buFont typeface="Arial" panose="020B0604020202020204" pitchFamily="34" charset="0"/>
              <a:buChar char="•"/>
            </a:pPr>
            <a:r>
              <a:rPr lang="en-US" sz="1600" dirty="0"/>
              <a:t>Supply Chain and Smart Factories</a:t>
            </a:r>
          </a:p>
          <a:p>
            <a:pPr marL="285750" indent="-285750">
              <a:lnSpc>
                <a:spcPts val="2000"/>
              </a:lnSpc>
              <a:buFont typeface="Arial" panose="020B0604020202020204" pitchFamily="34" charset="0"/>
              <a:buChar char="•"/>
            </a:pPr>
            <a:r>
              <a:rPr lang="en-US" sz="1600" dirty="0"/>
              <a:t>Labor Unions</a:t>
            </a:r>
          </a:p>
          <a:p>
            <a:pPr marL="285750" indent="-285750">
              <a:lnSpc>
                <a:spcPts val="2000"/>
              </a:lnSpc>
              <a:buFont typeface="Arial" panose="020B0604020202020204" pitchFamily="34" charset="0"/>
              <a:buChar char="•"/>
            </a:pPr>
            <a:r>
              <a:rPr lang="en-US" sz="1600" dirty="0"/>
              <a:t>Cost Increases &amp; Transportation</a:t>
            </a:r>
          </a:p>
        </p:txBody>
      </p:sp>
      <p:sp>
        <p:nvSpPr>
          <p:cNvPr id="9" name="TextBox 8">
            <a:extLst>
              <a:ext uri="{FF2B5EF4-FFF2-40B4-BE49-F238E27FC236}">
                <a16:creationId xmlns:a16="http://schemas.microsoft.com/office/drawing/2014/main" id="{4D5A5393-0422-4F16-B7F9-0A4C48FE1AB3}"/>
              </a:ext>
            </a:extLst>
          </p:cNvPr>
          <p:cNvSpPr txBox="1"/>
          <p:nvPr/>
        </p:nvSpPr>
        <p:spPr>
          <a:xfrm>
            <a:off x="8219793" y="1240929"/>
            <a:ext cx="3883649" cy="4760534"/>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t>Reshoring, Outsourcing, Offshoring</a:t>
            </a:r>
          </a:p>
          <a:p>
            <a:pPr marL="285750" indent="-285750">
              <a:lnSpc>
                <a:spcPts val="2000"/>
              </a:lnSpc>
              <a:buFont typeface="Arial" panose="020B0604020202020204" pitchFamily="34" charset="0"/>
              <a:buChar char="•"/>
            </a:pPr>
            <a:r>
              <a:rPr lang="en-US" sz="1600" dirty="0"/>
              <a:t>Green Manufacturing Strategies</a:t>
            </a:r>
          </a:p>
          <a:p>
            <a:pPr marL="285750" indent="-285750">
              <a:lnSpc>
                <a:spcPts val="2000"/>
              </a:lnSpc>
              <a:buFont typeface="Arial" panose="020B0604020202020204" pitchFamily="34" charset="0"/>
              <a:buChar char="•"/>
            </a:pPr>
            <a:r>
              <a:rPr lang="en-US" sz="1600" dirty="0"/>
              <a:t>Smart Manufacturing</a:t>
            </a:r>
          </a:p>
          <a:p>
            <a:pPr marL="285750" indent="-285750">
              <a:lnSpc>
                <a:spcPts val="2000"/>
              </a:lnSpc>
              <a:buFont typeface="Arial" panose="020B0604020202020204" pitchFamily="34" charset="0"/>
              <a:buChar char="•"/>
            </a:pPr>
            <a:r>
              <a:rPr lang="en-US" sz="1600" dirty="0"/>
              <a:t>Advancements in Manufacturing</a:t>
            </a:r>
            <a:endParaRPr lang="en-US" b="1" dirty="0"/>
          </a:p>
          <a:p>
            <a:pPr>
              <a:lnSpc>
                <a:spcPct val="150000"/>
              </a:lnSpc>
            </a:pPr>
            <a:r>
              <a:rPr lang="en-US" b="1" dirty="0"/>
              <a:t>Finding a Job in Manufacturing</a:t>
            </a:r>
          </a:p>
          <a:p>
            <a:pPr marL="285750" indent="-285750">
              <a:lnSpc>
                <a:spcPts val="2000"/>
              </a:lnSpc>
              <a:buFont typeface="Arial" panose="020B0604020202020204" pitchFamily="34" charset="0"/>
              <a:buChar char="•"/>
            </a:pPr>
            <a:r>
              <a:rPr lang="en-US" sz="1600" dirty="0"/>
              <a:t>Career Pathways and Certifications</a:t>
            </a:r>
          </a:p>
          <a:p>
            <a:pPr marL="285750" indent="-285750">
              <a:lnSpc>
                <a:spcPts val="2000"/>
              </a:lnSpc>
              <a:buFont typeface="Arial" panose="020B0604020202020204" pitchFamily="34" charset="0"/>
              <a:buChar char="•"/>
            </a:pPr>
            <a:r>
              <a:rPr lang="en-US" sz="1600" dirty="0"/>
              <a:t>Education Pathways</a:t>
            </a:r>
          </a:p>
          <a:p>
            <a:pPr marL="285750" indent="-285750">
              <a:lnSpc>
                <a:spcPts val="2000"/>
              </a:lnSpc>
              <a:buFont typeface="Arial" panose="020B0604020202020204" pitchFamily="34" charset="0"/>
              <a:buChar char="•"/>
            </a:pPr>
            <a:r>
              <a:rPr lang="en-US" sz="1600" dirty="0"/>
              <a:t>Writing a Resume</a:t>
            </a:r>
          </a:p>
          <a:p>
            <a:pPr marL="285750" indent="-285750">
              <a:lnSpc>
                <a:spcPts val="2000"/>
              </a:lnSpc>
              <a:buFont typeface="Arial" panose="020B0604020202020204" pitchFamily="34" charset="0"/>
              <a:buChar char="•"/>
            </a:pPr>
            <a:r>
              <a:rPr lang="en-US" sz="1600" dirty="0"/>
              <a:t>Finding a Job</a:t>
            </a:r>
          </a:p>
          <a:p>
            <a:pPr marL="285750" indent="-285750">
              <a:lnSpc>
                <a:spcPts val="2000"/>
              </a:lnSpc>
              <a:buFont typeface="Arial" panose="020B0604020202020204" pitchFamily="34" charset="0"/>
              <a:buChar char="•"/>
            </a:pPr>
            <a:r>
              <a:rPr lang="en-US" sz="1600" dirty="0"/>
              <a:t>Preparing for an Interview</a:t>
            </a:r>
          </a:p>
          <a:p>
            <a:pPr>
              <a:lnSpc>
                <a:spcPct val="150000"/>
              </a:lnSpc>
            </a:pPr>
            <a:r>
              <a:rPr lang="en-US" b="1" dirty="0"/>
              <a:t>Workplace Expectations in Manu.</a:t>
            </a:r>
            <a:endParaRPr lang="en-US" dirty="0"/>
          </a:p>
          <a:p>
            <a:pPr marL="285750" indent="-285750">
              <a:lnSpc>
                <a:spcPts val="2000"/>
              </a:lnSpc>
              <a:buFont typeface="Arial" panose="020B0604020202020204" pitchFamily="34" charset="0"/>
              <a:buChar char="•"/>
            </a:pPr>
            <a:r>
              <a:rPr lang="en-US" sz="1600" dirty="0"/>
              <a:t>Employer Expectations</a:t>
            </a:r>
          </a:p>
          <a:p>
            <a:pPr marL="285750" indent="-285750">
              <a:lnSpc>
                <a:spcPts val="2000"/>
              </a:lnSpc>
              <a:buFont typeface="Arial" panose="020B0604020202020204" pitchFamily="34" charset="0"/>
              <a:buChar char="•"/>
            </a:pPr>
            <a:r>
              <a:rPr lang="en-US" sz="1600" dirty="0"/>
              <a:t>Working as a Team</a:t>
            </a:r>
          </a:p>
          <a:p>
            <a:pPr marL="285750" indent="-285750">
              <a:lnSpc>
                <a:spcPts val="2000"/>
              </a:lnSpc>
              <a:buFont typeface="Arial" panose="020B0604020202020204" pitchFamily="34" charset="0"/>
              <a:buChar char="•"/>
            </a:pPr>
            <a:r>
              <a:rPr lang="en-US" sz="1600" dirty="0"/>
              <a:t>Time Management</a:t>
            </a:r>
          </a:p>
          <a:p>
            <a:pPr marL="285750" indent="-285750">
              <a:lnSpc>
                <a:spcPts val="2000"/>
              </a:lnSpc>
              <a:buFont typeface="Arial" panose="020B0604020202020204" pitchFamily="34" charset="0"/>
              <a:buChar char="•"/>
            </a:pPr>
            <a:r>
              <a:rPr lang="en-US" sz="1600" dirty="0"/>
              <a:t>Self Management</a:t>
            </a:r>
          </a:p>
          <a:p>
            <a:pPr marL="285750" indent="-285750">
              <a:lnSpc>
                <a:spcPts val="2000"/>
              </a:lnSpc>
              <a:buFont typeface="Arial" panose="020B0604020202020204" pitchFamily="34" charset="0"/>
              <a:buChar char="•"/>
            </a:pPr>
            <a:r>
              <a:rPr lang="en-US" sz="1600" dirty="0"/>
              <a:t>Conflict Resolution</a:t>
            </a:r>
          </a:p>
          <a:p>
            <a:pPr marL="285750" indent="-285750">
              <a:lnSpc>
                <a:spcPts val="2000"/>
              </a:lnSpc>
              <a:buFont typeface="Arial" panose="020B0604020202020204" pitchFamily="34" charset="0"/>
              <a:buChar char="•"/>
            </a:pPr>
            <a:r>
              <a:rPr lang="en-US" sz="1600" dirty="0"/>
              <a:t>Personal Development and Learning</a:t>
            </a:r>
          </a:p>
        </p:txBody>
      </p:sp>
      <p:pic>
        <p:nvPicPr>
          <p:cNvPr id="2" name="Picture 1">
            <a:extLst>
              <a:ext uri="{FF2B5EF4-FFF2-40B4-BE49-F238E27FC236}">
                <a16:creationId xmlns:a16="http://schemas.microsoft.com/office/drawing/2014/main" id="{6CD163E2-D27C-7C3D-55C0-5A2B0E13BE3D}"/>
              </a:ext>
            </a:extLst>
          </p:cNvPr>
          <p:cNvPicPr>
            <a:picLocks noChangeAspect="1"/>
          </p:cNvPicPr>
          <p:nvPr/>
        </p:nvPicPr>
        <p:blipFill>
          <a:blip r:embed="rId3"/>
          <a:stretch>
            <a:fillRect/>
          </a:stretch>
        </p:blipFill>
        <p:spPr>
          <a:xfrm>
            <a:off x="8151070" y="6314773"/>
            <a:ext cx="3883650" cy="386238"/>
          </a:xfrm>
          <a:prstGeom prst="rect">
            <a:avLst/>
          </a:prstGeom>
        </p:spPr>
      </p:pic>
    </p:spTree>
    <p:extLst>
      <p:ext uri="{BB962C8B-B14F-4D97-AF65-F5344CB8AC3E}">
        <p14:creationId xmlns:p14="http://schemas.microsoft.com/office/powerpoint/2010/main" val="3111937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515600" cy="1325563"/>
          </a:xfrm>
        </p:spPr>
        <p:txBody>
          <a:bodyPr/>
          <a:lstStyle/>
          <a:p>
            <a:pPr>
              <a:tabLst>
                <a:tab pos="4800600" algn="l"/>
              </a:tabLst>
            </a:pPr>
            <a:r>
              <a:rPr lang="en-US" dirty="0"/>
              <a:t>Course Outline- Construction</a:t>
            </a:r>
            <a:endParaRPr lang="en-US" sz="2000" b="1" dirty="0"/>
          </a:p>
        </p:txBody>
      </p:sp>
      <p:sp>
        <p:nvSpPr>
          <p:cNvPr id="6" name="TextBox 5">
            <a:extLst>
              <a:ext uri="{FF2B5EF4-FFF2-40B4-BE49-F238E27FC236}">
                <a16:creationId xmlns:a16="http://schemas.microsoft.com/office/drawing/2014/main" id="{F4DB37CA-4672-24DA-6191-9ACAAB7FE47C}"/>
              </a:ext>
            </a:extLst>
          </p:cNvPr>
          <p:cNvSpPr txBox="1"/>
          <p:nvPr/>
        </p:nvSpPr>
        <p:spPr>
          <a:xfrm>
            <a:off x="301662" y="1302719"/>
            <a:ext cx="4183842" cy="4345036"/>
          </a:xfrm>
          <a:prstGeom prst="rect">
            <a:avLst/>
          </a:prstGeom>
          <a:noFill/>
        </p:spPr>
        <p:txBody>
          <a:bodyPr wrap="square" rtlCol="0">
            <a:spAutoFit/>
          </a:bodyPr>
          <a:lstStyle/>
          <a:p>
            <a:pPr>
              <a:lnSpc>
                <a:spcPct val="150000"/>
              </a:lnSpc>
            </a:pPr>
            <a:r>
              <a:rPr lang="en-US" b="1" dirty="0"/>
              <a:t>Introduction to Construction</a:t>
            </a:r>
          </a:p>
          <a:p>
            <a:pPr marL="285750" indent="-285750">
              <a:lnSpc>
                <a:spcPts val="2000"/>
              </a:lnSpc>
              <a:buFont typeface="Arial" panose="020B0604020202020204" pitchFamily="34" charset="0"/>
              <a:buChar char="•"/>
            </a:pPr>
            <a:r>
              <a:rPr lang="en-US" sz="1600" dirty="0"/>
              <a:t>Introduction to Architecture</a:t>
            </a:r>
          </a:p>
          <a:p>
            <a:pPr marL="285750" indent="-285750">
              <a:lnSpc>
                <a:spcPts val="2000"/>
              </a:lnSpc>
              <a:buFont typeface="Arial" panose="020B0604020202020204" pitchFamily="34" charset="0"/>
              <a:buChar char="•"/>
            </a:pPr>
            <a:r>
              <a:rPr lang="en-US" sz="1600" dirty="0"/>
              <a:t>Introduction to Construction</a:t>
            </a:r>
          </a:p>
          <a:p>
            <a:pPr marL="285750" indent="-285750">
              <a:lnSpc>
                <a:spcPts val="2000"/>
              </a:lnSpc>
              <a:buFont typeface="Arial" panose="020B0604020202020204" pitchFamily="34" charset="0"/>
              <a:buChar char="•"/>
            </a:pPr>
            <a:r>
              <a:rPr lang="en-US" sz="1600" dirty="0"/>
              <a:t>Construction Industry Terminology</a:t>
            </a:r>
          </a:p>
          <a:p>
            <a:pPr>
              <a:lnSpc>
                <a:spcPts val="2000"/>
              </a:lnSpc>
            </a:pPr>
            <a:endParaRPr lang="en-US" sz="1600" b="1" dirty="0"/>
          </a:p>
          <a:p>
            <a:pPr>
              <a:lnSpc>
                <a:spcPts val="2000"/>
              </a:lnSpc>
            </a:pPr>
            <a:r>
              <a:rPr lang="en-US" b="1" dirty="0"/>
              <a:t>Working in the Construction Industry</a:t>
            </a:r>
            <a:endParaRPr lang="en-US" dirty="0"/>
          </a:p>
          <a:p>
            <a:pPr marL="285750" indent="-285750">
              <a:lnSpc>
                <a:spcPts val="2000"/>
              </a:lnSpc>
              <a:buFont typeface="Arial" panose="020B0604020202020204" pitchFamily="34" charset="0"/>
              <a:buChar char="•"/>
            </a:pPr>
            <a:r>
              <a:rPr lang="en-US" sz="1600" dirty="0"/>
              <a:t>Major Steps in Constructing a House</a:t>
            </a:r>
          </a:p>
          <a:p>
            <a:pPr marL="285750" indent="-285750">
              <a:lnSpc>
                <a:spcPts val="2000"/>
              </a:lnSpc>
              <a:buFont typeface="Arial" panose="020B0604020202020204" pitchFamily="34" charset="0"/>
              <a:buChar char="•"/>
            </a:pPr>
            <a:r>
              <a:rPr lang="en-US" sz="1600" dirty="0"/>
              <a:t>Fundamentals of Building Construction</a:t>
            </a:r>
          </a:p>
          <a:p>
            <a:pPr marL="285750" indent="-285750">
              <a:lnSpc>
                <a:spcPts val="2000"/>
              </a:lnSpc>
              <a:buFont typeface="Arial" panose="020B0604020202020204" pitchFamily="34" charset="0"/>
              <a:buChar char="•"/>
            </a:pPr>
            <a:r>
              <a:rPr lang="en-US" sz="1600" dirty="0"/>
              <a:t>Standard Operating Procedures for Construction</a:t>
            </a:r>
          </a:p>
          <a:p>
            <a:pPr marL="285750" indent="-285750">
              <a:lnSpc>
                <a:spcPts val="2000"/>
              </a:lnSpc>
              <a:buFont typeface="Arial" panose="020B0604020202020204" pitchFamily="34" charset="0"/>
              <a:buChar char="•"/>
            </a:pPr>
            <a:r>
              <a:rPr lang="en-US" sz="1600" dirty="0"/>
              <a:t>Project Management Systems &amp; Software</a:t>
            </a:r>
          </a:p>
          <a:p>
            <a:pPr marL="285750" indent="-285750">
              <a:lnSpc>
                <a:spcPts val="2000"/>
              </a:lnSpc>
              <a:buFont typeface="Arial" panose="020B0604020202020204" pitchFamily="34" charset="0"/>
              <a:buChar char="•"/>
            </a:pPr>
            <a:r>
              <a:rPr lang="en-US" sz="1600" dirty="0"/>
              <a:t>OSHA Safety Regulations in Construction</a:t>
            </a:r>
          </a:p>
          <a:p>
            <a:pPr marL="285750" indent="-285750">
              <a:lnSpc>
                <a:spcPts val="2000"/>
              </a:lnSpc>
              <a:buFont typeface="Arial" panose="020B0604020202020204" pitchFamily="34" charset="0"/>
              <a:buChar char="•"/>
            </a:pPr>
            <a:r>
              <a:rPr lang="en-US" sz="1600" dirty="0"/>
              <a:t>Construction Site Safety Rules</a:t>
            </a:r>
          </a:p>
          <a:p>
            <a:pPr marL="285750" indent="-285750">
              <a:lnSpc>
                <a:spcPts val="2000"/>
              </a:lnSpc>
              <a:buFont typeface="Arial" panose="020B0604020202020204" pitchFamily="34" charset="0"/>
              <a:buChar char="•"/>
            </a:pPr>
            <a:r>
              <a:rPr lang="en-US" sz="1600" dirty="0"/>
              <a:t>Construction Best Practices</a:t>
            </a:r>
          </a:p>
          <a:p>
            <a:pPr marL="285750" indent="-285750">
              <a:lnSpc>
                <a:spcPts val="2000"/>
              </a:lnSpc>
              <a:buFont typeface="Arial" panose="020B0604020202020204" pitchFamily="34" charset="0"/>
              <a:buChar char="•"/>
            </a:pPr>
            <a:r>
              <a:rPr lang="en-US" sz="1600" dirty="0"/>
              <a:t>Quality Issues and Defects in Construction</a:t>
            </a:r>
          </a:p>
          <a:p>
            <a:pPr>
              <a:lnSpc>
                <a:spcPts val="2000"/>
              </a:lnSpc>
            </a:pPr>
            <a:endParaRPr lang="en-US" sz="1600" dirty="0"/>
          </a:p>
        </p:txBody>
      </p:sp>
      <p:sp>
        <p:nvSpPr>
          <p:cNvPr id="8" name="TextBox 7">
            <a:extLst>
              <a:ext uri="{FF2B5EF4-FFF2-40B4-BE49-F238E27FC236}">
                <a16:creationId xmlns:a16="http://schemas.microsoft.com/office/drawing/2014/main" id="{F40E726B-92EA-C2AA-AD44-5F3985FBAA2E}"/>
              </a:ext>
            </a:extLst>
          </p:cNvPr>
          <p:cNvSpPr txBox="1"/>
          <p:nvPr/>
        </p:nvSpPr>
        <p:spPr>
          <a:xfrm>
            <a:off x="4440686" y="1296541"/>
            <a:ext cx="3597384" cy="5273495"/>
          </a:xfrm>
          <a:prstGeom prst="rect">
            <a:avLst/>
          </a:prstGeom>
          <a:noFill/>
        </p:spPr>
        <p:txBody>
          <a:bodyPr wrap="square" rtlCol="0">
            <a:spAutoFit/>
          </a:bodyPr>
          <a:lstStyle/>
          <a:p>
            <a:pPr>
              <a:lnSpc>
                <a:spcPct val="150000"/>
              </a:lnSpc>
            </a:pPr>
            <a:r>
              <a:rPr lang="en-US" b="1" dirty="0"/>
              <a:t>Careers in Construction</a:t>
            </a:r>
          </a:p>
          <a:p>
            <a:pPr marL="285750" indent="-285750">
              <a:lnSpc>
                <a:spcPts val="2000"/>
              </a:lnSpc>
              <a:buFont typeface="Arial" panose="020B0604020202020204" pitchFamily="34" charset="0"/>
              <a:buChar char="•"/>
            </a:pPr>
            <a:r>
              <a:rPr lang="en-US" sz="1600" dirty="0"/>
              <a:t>Structural and Civil Engineering</a:t>
            </a:r>
          </a:p>
          <a:p>
            <a:pPr marL="285750" indent="-285750">
              <a:lnSpc>
                <a:spcPts val="2000"/>
              </a:lnSpc>
              <a:buFont typeface="Arial" panose="020B0604020202020204" pitchFamily="34" charset="0"/>
              <a:buChar char="•"/>
            </a:pPr>
            <a:r>
              <a:rPr lang="en-US" sz="1600" dirty="0"/>
              <a:t>Construction Site Managers</a:t>
            </a:r>
          </a:p>
          <a:p>
            <a:pPr marL="285750" indent="-285750">
              <a:lnSpc>
                <a:spcPts val="2000"/>
              </a:lnSpc>
              <a:buFont typeface="Arial" panose="020B0604020202020204" pitchFamily="34" charset="0"/>
              <a:buChar char="•"/>
            </a:pPr>
            <a:r>
              <a:rPr lang="en-US" sz="1600" dirty="0"/>
              <a:t>Carpenters</a:t>
            </a:r>
          </a:p>
          <a:p>
            <a:pPr marL="285750" indent="-285750">
              <a:lnSpc>
                <a:spcPts val="2000"/>
              </a:lnSpc>
              <a:buFont typeface="Arial" panose="020B0604020202020204" pitchFamily="34" charset="0"/>
              <a:buChar char="•"/>
            </a:pPr>
            <a:r>
              <a:rPr lang="en-US" sz="1600" dirty="0"/>
              <a:t>Construction Electricians</a:t>
            </a:r>
          </a:p>
          <a:p>
            <a:pPr marL="285750" indent="-285750">
              <a:lnSpc>
                <a:spcPts val="2000"/>
              </a:lnSpc>
              <a:buFont typeface="Arial" panose="020B0604020202020204" pitchFamily="34" charset="0"/>
              <a:buChar char="•"/>
            </a:pPr>
            <a:r>
              <a:rPr lang="en-US" sz="1600" dirty="0"/>
              <a:t>HVAC Technicians</a:t>
            </a:r>
          </a:p>
          <a:p>
            <a:pPr marL="285750" indent="-285750">
              <a:lnSpc>
                <a:spcPts val="2000"/>
              </a:lnSpc>
              <a:buFont typeface="Arial" panose="020B0604020202020204" pitchFamily="34" charset="0"/>
              <a:buChar char="•"/>
            </a:pPr>
            <a:r>
              <a:rPr lang="en-US" sz="1600" dirty="0"/>
              <a:t>Construction Plumbers</a:t>
            </a:r>
          </a:p>
          <a:p>
            <a:pPr marL="285750" indent="-285750">
              <a:lnSpc>
                <a:spcPts val="2000"/>
              </a:lnSpc>
              <a:buFont typeface="Arial" panose="020B0604020202020204" pitchFamily="34" charset="0"/>
              <a:buChar char="•"/>
            </a:pPr>
            <a:r>
              <a:rPr lang="en-US" sz="1600" dirty="0"/>
              <a:t>Commercial and Residential Painters </a:t>
            </a:r>
          </a:p>
          <a:p>
            <a:pPr marL="285750" indent="-285750">
              <a:lnSpc>
                <a:spcPts val="2000"/>
              </a:lnSpc>
              <a:buFont typeface="Arial" panose="020B0604020202020204" pitchFamily="34" charset="0"/>
              <a:buChar char="•"/>
            </a:pPr>
            <a:r>
              <a:rPr lang="en-US" sz="1600" dirty="0"/>
              <a:t>Heavy Equipment and Metalworkers</a:t>
            </a:r>
          </a:p>
          <a:p>
            <a:pPr marL="285750" indent="-285750">
              <a:lnSpc>
                <a:spcPts val="2000"/>
              </a:lnSpc>
              <a:buFont typeface="Arial" panose="020B0604020202020204" pitchFamily="34" charset="0"/>
              <a:buChar char="•"/>
            </a:pPr>
            <a:r>
              <a:rPr lang="en-US" sz="1600" dirty="0"/>
              <a:t>Landscape Architects</a:t>
            </a:r>
          </a:p>
          <a:p>
            <a:pPr marL="285750" indent="-285750">
              <a:lnSpc>
                <a:spcPts val="2000"/>
              </a:lnSpc>
              <a:buFont typeface="Arial" panose="020B0604020202020204" pitchFamily="34" charset="0"/>
              <a:buChar char="•"/>
            </a:pPr>
            <a:r>
              <a:rPr lang="en-US" sz="1600" dirty="0"/>
              <a:t>Urban Planners</a:t>
            </a:r>
          </a:p>
          <a:p>
            <a:pPr marL="285750" indent="-285750">
              <a:lnSpc>
                <a:spcPts val="2000"/>
              </a:lnSpc>
              <a:buFont typeface="Arial" panose="020B0604020202020204" pitchFamily="34" charset="0"/>
              <a:buChar char="•"/>
            </a:pPr>
            <a:r>
              <a:rPr lang="en-US" sz="1600" dirty="0"/>
              <a:t>Solar and Wind Technicians</a:t>
            </a:r>
          </a:p>
          <a:p>
            <a:pPr>
              <a:lnSpc>
                <a:spcPct val="150000"/>
              </a:lnSpc>
            </a:pPr>
            <a:r>
              <a:rPr lang="en-US" b="1" dirty="0"/>
              <a:t>Current Issues in Construction</a:t>
            </a:r>
            <a:endParaRPr lang="en-US" dirty="0"/>
          </a:p>
          <a:p>
            <a:pPr marL="285750" indent="-285750">
              <a:lnSpc>
                <a:spcPts val="2000"/>
              </a:lnSpc>
              <a:buFont typeface="Arial" panose="020B0604020202020204" pitchFamily="34" charset="0"/>
              <a:buChar char="•"/>
            </a:pPr>
            <a:r>
              <a:rPr lang="en-US" sz="1600" dirty="0"/>
              <a:t>Lack of Skilled Labor</a:t>
            </a:r>
          </a:p>
          <a:p>
            <a:pPr marL="285750" indent="-285750">
              <a:lnSpc>
                <a:spcPts val="2000"/>
              </a:lnSpc>
              <a:buFont typeface="Arial" panose="020B0604020202020204" pitchFamily="34" charset="0"/>
              <a:buChar char="•"/>
            </a:pPr>
            <a:r>
              <a:rPr lang="en-US" sz="1600" dirty="0"/>
              <a:t>Increase in Building Materials Costs</a:t>
            </a:r>
          </a:p>
          <a:p>
            <a:pPr marL="285750" indent="-285750">
              <a:lnSpc>
                <a:spcPts val="2000"/>
              </a:lnSpc>
              <a:buFont typeface="Arial" panose="020B0604020202020204" pitchFamily="34" charset="0"/>
              <a:buChar char="•"/>
            </a:pPr>
            <a:r>
              <a:rPr lang="en-US" sz="1600" dirty="0"/>
              <a:t>Increase in Customer Demand</a:t>
            </a:r>
          </a:p>
          <a:p>
            <a:pPr marL="285750" indent="-285750">
              <a:lnSpc>
                <a:spcPts val="2000"/>
              </a:lnSpc>
              <a:buFont typeface="Arial" panose="020B0604020202020204" pitchFamily="34" charset="0"/>
              <a:buChar char="•"/>
            </a:pPr>
            <a:r>
              <a:rPr lang="en-US" sz="1600" dirty="0"/>
              <a:t>Regional Issues – West, East, South</a:t>
            </a:r>
          </a:p>
          <a:p>
            <a:pPr marL="285750" indent="-285750">
              <a:lnSpc>
                <a:spcPts val="2000"/>
              </a:lnSpc>
              <a:buFont typeface="Arial" panose="020B0604020202020204" pitchFamily="34" charset="0"/>
              <a:buChar char="•"/>
            </a:pPr>
            <a:r>
              <a:rPr lang="en-US" sz="1600" dirty="0"/>
              <a:t>Green Construction</a:t>
            </a:r>
          </a:p>
          <a:p>
            <a:pPr marL="285750" indent="-285750">
              <a:lnSpc>
                <a:spcPts val="2000"/>
              </a:lnSpc>
              <a:buFont typeface="Arial" panose="020B0604020202020204" pitchFamily="34" charset="0"/>
              <a:buChar char="•"/>
            </a:pPr>
            <a:r>
              <a:rPr lang="en-US" sz="1600" dirty="0"/>
              <a:t>Energy Conservation</a:t>
            </a:r>
          </a:p>
        </p:txBody>
      </p:sp>
      <p:sp>
        <p:nvSpPr>
          <p:cNvPr id="9" name="TextBox 8">
            <a:extLst>
              <a:ext uri="{FF2B5EF4-FFF2-40B4-BE49-F238E27FC236}">
                <a16:creationId xmlns:a16="http://schemas.microsoft.com/office/drawing/2014/main" id="{4D5A5393-0422-4F16-B7F9-0A4C48FE1AB3}"/>
              </a:ext>
            </a:extLst>
          </p:cNvPr>
          <p:cNvSpPr txBox="1"/>
          <p:nvPr/>
        </p:nvSpPr>
        <p:spPr>
          <a:xfrm>
            <a:off x="8219793" y="1426274"/>
            <a:ext cx="3883649" cy="4760534"/>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800" dirty="0"/>
              <a:t>Urban and Smart Communities</a:t>
            </a:r>
          </a:p>
          <a:p>
            <a:pPr marL="285750" indent="-285750">
              <a:lnSpc>
                <a:spcPts val="2000"/>
              </a:lnSpc>
              <a:buFont typeface="Arial" panose="020B0604020202020204" pitchFamily="34" charset="0"/>
              <a:buChar char="•"/>
            </a:pPr>
            <a:r>
              <a:rPr lang="en-US" sz="1800" dirty="0"/>
              <a:t>Smart Portfolio Management</a:t>
            </a:r>
          </a:p>
          <a:p>
            <a:pPr marL="285750" indent="-285750">
              <a:lnSpc>
                <a:spcPts val="2000"/>
              </a:lnSpc>
              <a:buFont typeface="Arial" panose="020B0604020202020204" pitchFamily="34" charset="0"/>
              <a:buChar char="•"/>
            </a:pPr>
            <a:r>
              <a:rPr lang="en-US" sz="1800" dirty="0"/>
              <a:t>Prefabrication in Construction</a:t>
            </a:r>
          </a:p>
          <a:p>
            <a:pPr marL="285750" indent="-285750">
              <a:lnSpc>
                <a:spcPts val="2000"/>
              </a:lnSpc>
              <a:buFont typeface="Arial" panose="020B0604020202020204" pitchFamily="34" charset="0"/>
              <a:buChar char="•"/>
            </a:pPr>
            <a:r>
              <a:rPr lang="en-US" sz="1800" dirty="0"/>
              <a:t>Prefab Logistics, Onsite Installation</a:t>
            </a:r>
          </a:p>
          <a:p>
            <a:pPr marL="285750" indent="-285750">
              <a:lnSpc>
                <a:spcPts val="2000"/>
              </a:lnSpc>
              <a:buFont typeface="Arial" panose="020B0604020202020204" pitchFamily="34" charset="0"/>
              <a:buChar char="•"/>
            </a:pPr>
            <a:r>
              <a:rPr lang="en-US" sz="1800" dirty="0"/>
              <a:t>Configuration and Structural Design</a:t>
            </a:r>
          </a:p>
          <a:p>
            <a:pPr marL="285750" indent="-285750">
              <a:lnSpc>
                <a:spcPts val="2000"/>
              </a:lnSpc>
              <a:buFont typeface="Arial" panose="020B0604020202020204" pitchFamily="34" charset="0"/>
              <a:buChar char="•"/>
            </a:pPr>
            <a:r>
              <a:rPr lang="en-US" sz="1800" dirty="0"/>
              <a:t>Strategic Sourcing and Procurement</a:t>
            </a:r>
          </a:p>
          <a:p>
            <a:pPr>
              <a:lnSpc>
                <a:spcPct val="150000"/>
              </a:lnSpc>
            </a:pPr>
            <a:r>
              <a:rPr lang="en-US" b="1" dirty="0"/>
              <a:t>Finding a Job in Construction</a:t>
            </a:r>
          </a:p>
          <a:p>
            <a:pPr marL="285750" indent="-285750">
              <a:lnSpc>
                <a:spcPts val="2000"/>
              </a:lnSpc>
              <a:buFont typeface="Arial" panose="020B0604020202020204" pitchFamily="34" charset="0"/>
              <a:buChar char="•"/>
            </a:pPr>
            <a:r>
              <a:rPr lang="en-US" sz="1600" dirty="0"/>
              <a:t>Career Pathways and Certifications</a:t>
            </a:r>
          </a:p>
          <a:p>
            <a:pPr marL="285750" indent="-285750">
              <a:lnSpc>
                <a:spcPts val="2000"/>
              </a:lnSpc>
              <a:buFont typeface="Arial" panose="020B0604020202020204" pitchFamily="34" charset="0"/>
              <a:buChar char="•"/>
            </a:pPr>
            <a:r>
              <a:rPr lang="en-US" sz="1600" dirty="0"/>
              <a:t>Education Pathways</a:t>
            </a:r>
          </a:p>
          <a:p>
            <a:pPr marL="285750" indent="-285750">
              <a:lnSpc>
                <a:spcPts val="2000"/>
              </a:lnSpc>
              <a:buFont typeface="Arial" panose="020B0604020202020204" pitchFamily="34" charset="0"/>
              <a:buChar char="•"/>
            </a:pPr>
            <a:r>
              <a:rPr lang="en-US" sz="1600" dirty="0"/>
              <a:t>Writing a Resume</a:t>
            </a:r>
          </a:p>
          <a:p>
            <a:pPr marL="285750" indent="-285750">
              <a:lnSpc>
                <a:spcPts val="2000"/>
              </a:lnSpc>
              <a:buFont typeface="Arial" panose="020B0604020202020204" pitchFamily="34" charset="0"/>
              <a:buChar char="•"/>
            </a:pPr>
            <a:r>
              <a:rPr lang="en-US" sz="1600" dirty="0"/>
              <a:t>Finding a Job</a:t>
            </a:r>
          </a:p>
          <a:p>
            <a:pPr marL="285750" indent="-285750">
              <a:lnSpc>
                <a:spcPts val="2000"/>
              </a:lnSpc>
              <a:buFont typeface="Arial" panose="020B0604020202020204" pitchFamily="34" charset="0"/>
              <a:buChar char="•"/>
            </a:pPr>
            <a:r>
              <a:rPr lang="en-US" sz="1600" dirty="0"/>
              <a:t>Preparing for an Interview</a:t>
            </a:r>
          </a:p>
          <a:p>
            <a:pPr>
              <a:lnSpc>
                <a:spcPct val="150000"/>
              </a:lnSpc>
            </a:pPr>
            <a:r>
              <a:rPr lang="en-US" b="1" dirty="0"/>
              <a:t>Workplace Expectations in Const.</a:t>
            </a:r>
            <a:endParaRPr lang="en-US" dirty="0"/>
          </a:p>
          <a:p>
            <a:pPr marL="285750" indent="-285750">
              <a:lnSpc>
                <a:spcPts val="2000"/>
              </a:lnSpc>
              <a:buFont typeface="Arial" panose="020B0604020202020204" pitchFamily="34" charset="0"/>
              <a:buChar char="•"/>
            </a:pPr>
            <a:r>
              <a:rPr lang="en-US" sz="1600" dirty="0"/>
              <a:t>Employer Expectations</a:t>
            </a:r>
          </a:p>
          <a:p>
            <a:pPr marL="285750" indent="-285750">
              <a:lnSpc>
                <a:spcPts val="2000"/>
              </a:lnSpc>
              <a:buFont typeface="Arial" panose="020B0604020202020204" pitchFamily="34" charset="0"/>
              <a:buChar char="•"/>
            </a:pPr>
            <a:r>
              <a:rPr lang="en-US" sz="1600" dirty="0"/>
              <a:t>Working as a Team</a:t>
            </a:r>
          </a:p>
          <a:p>
            <a:pPr marL="285750" indent="-285750">
              <a:lnSpc>
                <a:spcPts val="2000"/>
              </a:lnSpc>
              <a:buFont typeface="Arial" panose="020B0604020202020204" pitchFamily="34" charset="0"/>
              <a:buChar char="•"/>
            </a:pPr>
            <a:r>
              <a:rPr lang="en-US" sz="1600" dirty="0"/>
              <a:t>Time Management</a:t>
            </a:r>
          </a:p>
          <a:p>
            <a:pPr marL="285750" indent="-285750">
              <a:lnSpc>
                <a:spcPts val="2000"/>
              </a:lnSpc>
              <a:buFont typeface="Arial" panose="020B0604020202020204" pitchFamily="34" charset="0"/>
              <a:buChar char="•"/>
            </a:pPr>
            <a:r>
              <a:rPr lang="en-US" sz="1600" dirty="0"/>
              <a:t>Self Management</a:t>
            </a:r>
          </a:p>
        </p:txBody>
      </p:sp>
      <p:pic>
        <p:nvPicPr>
          <p:cNvPr id="2" name="Picture 1">
            <a:extLst>
              <a:ext uri="{FF2B5EF4-FFF2-40B4-BE49-F238E27FC236}">
                <a16:creationId xmlns:a16="http://schemas.microsoft.com/office/drawing/2014/main" id="{0412E8E4-DE04-09F1-6BA1-3992C979AD26}"/>
              </a:ext>
            </a:extLst>
          </p:cNvPr>
          <p:cNvPicPr>
            <a:picLocks noChangeAspect="1"/>
          </p:cNvPicPr>
          <p:nvPr/>
        </p:nvPicPr>
        <p:blipFill>
          <a:blip r:embed="rId3"/>
          <a:stretch>
            <a:fillRect/>
          </a:stretch>
        </p:blipFill>
        <p:spPr>
          <a:xfrm>
            <a:off x="8151070" y="6314773"/>
            <a:ext cx="3883650" cy="386238"/>
          </a:xfrm>
          <a:prstGeom prst="rect">
            <a:avLst/>
          </a:prstGeom>
        </p:spPr>
      </p:pic>
    </p:spTree>
    <p:extLst>
      <p:ext uri="{BB962C8B-B14F-4D97-AF65-F5344CB8AC3E}">
        <p14:creationId xmlns:p14="http://schemas.microsoft.com/office/powerpoint/2010/main" val="4287826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892814" cy="1325563"/>
          </a:xfrm>
        </p:spPr>
        <p:txBody>
          <a:bodyPr>
            <a:normAutofit fontScale="90000"/>
          </a:bodyPr>
          <a:lstStyle/>
          <a:p>
            <a:pPr marL="0" marR="0">
              <a:lnSpc>
                <a:spcPct val="107000"/>
              </a:lnSpc>
              <a:spcBef>
                <a:spcPts val="0"/>
              </a:spcBef>
              <a:spcAft>
                <a:spcPts val="800"/>
              </a:spcAft>
            </a:pPr>
            <a:r>
              <a:rPr lang="en-US" dirty="0"/>
              <a:t>Certificate of Completion – Industry Credential(Coming Soon!)</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38199" y="1255232"/>
            <a:ext cx="3906602" cy="5452834"/>
          </a:xfrm>
          <a:prstGeom prst="rect">
            <a:avLst/>
          </a:prstGeom>
          <a:ln>
            <a:solidFill>
              <a:schemeClr val="tx1"/>
            </a:solidFill>
          </a:ln>
        </p:spPr>
      </p:pic>
      <p:sp>
        <p:nvSpPr>
          <p:cNvPr id="2" name="TextBox 1"/>
          <p:cNvSpPr txBox="1"/>
          <p:nvPr/>
        </p:nvSpPr>
        <p:spPr>
          <a:xfrm>
            <a:off x="4734201" y="1674643"/>
            <a:ext cx="6495773"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Currently participants can earn a Certificate of Completion</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Ready for Industry </a:t>
            </a:r>
            <a:r>
              <a:rPr lang="en-US" sz="2400" b="1" dirty="0">
                <a:solidFill>
                  <a:srgbClr val="FF0000"/>
                </a:solidFill>
              </a:rPr>
              <a:t>industry-recognized credential </a:t>
            </a:r>
            <a:r>
              <a:rPr lang="en-US" sz="2400" b="1" dirty="0"/>
              <a:t>is being developed and planning for release later this year.</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dirty="0"/>
          </a:p>
        </p:txBody>
      </p:sp>
      <p:sp>
        <p:nvSpPr>
          <p:cNvPr id="4" name="AutoShape 2" descr="https://www.nocti.org/wp-content/uploads/2020/08/logo-teal-RGB.svg"/>
          <p:cNvSpPr>
            <a:spLocks noChangeAspect="1" noChangeArrowheads="1"/>
          </p:cNvSpPr>
          <p:nvPr/>
        </p:nvSpPr>
        <p:spPr bwMode="auto">
          <a:xfrm>
            <a:off x="155574" y="-144462"/>
            <a:ext cx="382625" cy="258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237" y="4635907"/>
            <a:ext cx="4119563" cy="867720"/>
          </a:xfrm>
          <a:prstGeom prst="rect">
            <a:avLst/>
          </a:prstGeom>
        </p:spPr>
      </p:pic>
    </p:spTree>
    <p:extLst>
      <p:ext uri="{BB962C8B-B14F-4D97-AF65-F5344CB8AC3E}">
        <p14:creationId xmlns:p14="http://schemas.microsoft.com/office/powerpoint/2010/main" val="3675638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8B6C4846-C17A-4CCE-81D2-5B306D28B10D}"/>
              </a:ext>
            </a:extLst>
          </p:cNvPr>
          <p:cNvSpPr>
            <a:spLocks noGrp="1"/>
          </p:cNvSpPr>
          <p:nvPr>
            <p:ph type="title"/>
          </p:nvPr>
        </p:nvSpPr>
        <p:spPr>
          <a:xfrm>
            <a:off x="248798" y="136525"/>
            <a:ext cx="10892814" cy="1325563"/>
          </a:xfrm>
        </p:spPr>
        <p:txBody>
          <a:bodyPr>
            <a:normAutofit/>
          </a:bodyPr>
          <a:lstStyle/>
          <a:p>
            <a:pPr>
              <a:tabLst>
                <a:tab pos="4800600" algn="l"/>
              </a:tabLst>
            </a:pPr>
            <a:r>
              <a:rPr lang="en-US" b="1">
                <a:latin typeface="+mn-lt"/>
              </a:rPr>
              <a:t>Ready for Industry </a:t>
            </a:r>
            <a:r>
              <a:rPr lang="en-US">
                <a:latin typeface="+mn-lt"/>
              </a:rPr>
              <a:t>–  </a:t>
            </a:r>
            <a:endParaRPr lang="en-US" sz="1800" b="1">
              <a:latin typeface="+mn-lt"/>
            </a:endParaRPr>
          </a:p>
        </p:txBody>
      </p:sp>
      <p:pic>
        <p:nvPicPr>
          <p:cNvPr id="3" name="Picture 2">
            <a:extLst>
              <a:ext uri="{FF2B5EF4-FFF2-40B4-BE49-F238E27FC236}">
                <a16:creationId xmlns:a16="http://schemas.microsoft.com/office/drawing/2014/main" id="{A23749D2-1C10-4A4A-82E9-425AE6AE84DA}"/>
              </a:ext>
            </a:extLst>
          </p:cNvPr>
          <p:cNvPicPr>
            <a:picLocks noChangeAspect="1"/>
          </p:cNvPicPr>
          <p:nvPr/>
        </p:nvPicPr>
        <p:blipFill>
          <a:blip r:embed="rId3"/>
          <a:stretch>
            <a:fillRect/>
          </a:stretch>
        </p:blipFill>
        <p:spPr>
          <a:xfrm>
            <a:off x="7315200" y="6189456"/>
            <a:ext cx="4398244" cy="437415"/>
          </a:xfrm>
          <a:prstGeom prst="rect">
            <a:avLst/>
          </a:prstGeom>
        </p:spPr>
      </p:pic>
      <p:pic>
        <p:nvPicPr>
          <p:cNvPr id="8" name="Picture 7">
            <a:extLst>
              <a:ext uri="{FF2B5EF4-FFF2-40B4-BE49-F238E27FC236}">
                <a16:creationId xmlns:a16="http://schemas.microsoft.com/office/drawing/2014/main" id="{F5805E73-D8BC-4BCF-A157-58B2E1050E32}"/>
              </a:ext>
            </a:extLst>
          </p:cNvPr>
          <p:cNvPicPr>
            <a:picLocks noChangeAspect="1"/>
          </p:cNvPicPr>
          <p:nvPr/>
        </p:nvPicPr>
        <p:blipFill>
          <a:blip r:embed="rId4"/>
          <a:stretch>
            <a:fillRect/>
          </a:stretch>
        </p:blipFill>
        <p:spPr>
          <a:xfrm>
            <a:off x="147782" y="2479133"/>
            <a:ext cx="6709209" cy="4242342"/>
          </a:xfrm>
          <a:prstGeom prst="rect">
            <a:avLst/>
          </a:prstGeom>
          <a:ln>
            <a:solidFill>
              <a:schemeClr val="tx1"/>
            </a:solidFill>
          </a:ln>
        </p:spPr>
      </p:pic>
      <p:pic>
        <p:nvPicPr>
          <p:cNvPr id="10" name="Picture 9">
            <a:extLst>
              <a:ext uri="{FF2B5EF4-FFF2-40B4-BE49-F238E27FC236}">
                <a16:creationId xmlns:a16="http://schemas.microsoft.com/office/drawing/2014/main" id="{E05C9961-11AD-46EE-8B5E-656B67CFF7F8}"/>
              </a:ext>
            </a:extLst>
          </p:cNvPr>
          <p:cNvPicPr>
            <a:picLocks noChangeAspect="1"/>
          </p:cNvPicPr>
          <p:nvPr/>
        </p:nvPicPr>
        <p:blipFill>
          <a:blip r:embed="rId5"/>
          <a:stretch>
            <a:fillRect/>
          </a:stretch>
        </p:blipFill>
        <p:spPr>
          <a:xfrm>
            <a:off x="5244776" y="1708727"/>
            <a:ext cx="6468668" cy="4345927"/>
          </a:xfrm>
          <a:prstGeom prst="rect">
            <a:avLst/>
          </a:prstGeom>
          <a:ln>
            <a:solidFill>
              <a:schemeClr val="tx1"/>
            </a:solidFill>
          </a:ln>
        </p:spPr>
      </p:pic>
    </p:spTree>
    <p:extLst>
      <p:ext uri="{BB962C8B-B14F-4D97-AF65-F5344CB8AC3E}">
        <p14:creationId xmlns:p14="http://schemas.microsoft.com/office/powerpoint/2010/main" val="3092950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4FB90EC-DE3F-420D-B3FA-595A76CAE2A3}"/>
              </a:ext>
            </a:extLst>
          </p:cNvPr>
          <p:cNvSpPr>
            <a:spLocks noGrp="1"/>
          </p:cNvSpPr>
          <p:nvPr>
            <p:ph type="title"/>
          </p:nvPr>
        </p:nvSpPr>
        <p:spPr/>
        <p:txBody>
          <a:bodyPr/>
          <a:lstStyle/>
          <a:p>
            <a:r>
              <a:rPr lang="en-US" dirty="0">
                <a:solidFill>
                  <a:srgbClr val="203146"/>
                </a:solidFill>
              </a:rPr>
              <a:t>Sign Up Today!</a:t>
            </a:r>
          </a:p>
        </p:txBody>
      </p:sp>
      <p:graphicFrame>
        <p:nvGraphicFramePr>
          <p:cNvPr id="2" name="Table 3">
            <a:extLst>
              <a:ext uri="{FF2B5EF4-FFF2-40B4-BE49-F238E27FC236}">
                <a16:creationId xmlns:a16="http://schemas.microsoft.com/office/drawing/2014/main" id="{E68A0507-C8E4-448C-9E15-5C2D5F5E3394}"/>
              </a:ext>
            </a:extLst>
          </p:cNvPr>
          <p:cNvGraphicFramePr>
            <a:graphicFrameLocks noGrp="1"/>
          </p:cNvGraphicFramePr>
          <p:nvPr/>
        </p:nvGraphicFramePr>
        <p:xfrm>
          <a:off x="2068975" y="1423839"/>
          <a:ext cx="7911791" cy="204319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gridCol w="4054415">
                  <a:extLst>
                    <a:ext uri="{9D8B030D-6E8A-4147-A177-3AD203B41FA5}">
                      <a16:colId xmlns:a16="http://schemas.microsoft.com/office/drawing/2014/main" val="1415356297"/>
                    </a:ext>
                  </a:extLst>
                </a:gridCol>
              </a:tblGrid>
              <a:tr h="102159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solidFill>
                            <a:srgbClr val="0066FF"/>
                          </a:solidFill>
                          <a:effectLst/>
                          <a:latin typeface="+mn-lt"/>
                          <a:hlinkClick r:id="rId3">
                            <a:extLst>
                              <a:ext uri="{A12FA001-AC4F-418D-AE19-62706E023703}">
                                <ahyp:hlinkClr xmlns:ahyp="http://schemas.microsoft.com/office/drawing/2018/hyperlinkcolor" val="tx"/>
                              </a:ext>
                            </a:extLst>
                          </a:hlinkClick>
                        </a:rPr>
                        <a:t>www.CareerBladeArkansas.com</a:t>
                      </a:r>
                      <a:r>
                        <a:rPr lang="en-US" sz="2000" i="0" dirty="0">
                          <a:solidFill>
                            <a:srgbClr val="0066FF"/>
                          </a:solidFill>
                          <a:effectLst/>
                          <a:latin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0" dirty="0">
                        <a:solidFill>
                          <a:srgbClr val="0563C1"/>
                        </a:solidFill>
                        <a:effectLst/>
                        <a:latin typeface="verdana" panose="020B0604030504040204" pitchFamily="34" charset="0"/>
                      </a:endParaRPr>
                    </a:p>
                    <a:p>
                      <a:pPr algn="ctr"/>
                      <a:r>
                        <a:rPr lang="en-US" sz="2000" i="0" u="sng" dirty="0">
                          <a:solidFill>
                            <a:srgbClr val="0066FF"/>
                          </a:solidFill>
                          <a:effectLst/>
                          <a:latin typeface="+mn-lt"/>
                        </a:rPr>
                        <a:t>www.ReadyforIndustry.com/AR </a:t>
                      </a:r>
                    </a:p>
                    <a:p>
                      <a:pPr algn="ctr"/>
                      <a:r>
                        <a:rPr lang="en-US" sz="1800" i="0" baseline="0" dirty="0">
                          <a:solidFill>
                            <a:srgbClr val="000000"/>
                          </a:solidFill>
                          <a:effectLst/>
                          <a:latin typeface="verdana" panose="020B0604030504040204" pitchFamily="34" charset="0"/>
                        </a:rPr>
                        <a: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sp>
        <p:nvSpPr>
          <p:cNvPr id="8" name="Title 1">
            <a:extLst>
              <a:ext uri="{FF2B5EF4-FFF2-40B4-BE49-F238E27FC236}">
                <a16:creationId xmlns:a16="http://schemas.microsoft.com/office/drawing/2014/main" id="{624B99D9-95F5-55FA-1537-A2C1B8C5081A}"/>
              </a:ext>
            </a:extLst>
          </p:cNvPr>
          <p:cNvSpPr txBox="1">
            <a:spLocks/>
          </p:cNvSpPr>
          <p:nvPr/>
        </p:nvSpPr>
        <p:spPr bwMode="auto">
          <a:xfrm>
            <a:off x="1776561" y="6180287"/>
            <a:ext cx="8320021" cy="463550"/>
          </a:xfrm>
          <a:prstGeom prst="rect">
            <a:avLst/>
          </a:prstGeom>
          <a:solidFill>
            <a:schemeClr val="bg1">
              <a:alpha val="50000"/>
            </a:schemeClr>
          </a:solid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solidFill>
                  <a:schemeClr val="bg2">
                    <a:lumMod val="50000"/>
                  </a:schemeClr>
                </a:solidFill>
                <a:latin typeface="Myriad Pro" panose="020B0503030403020204" pitchFamily="34" charset="0"/>
              </a:rPr>
              <a:t>Learning Blade and Career Blade are registered trademarks of SAI Interactive, LLC.</a:t>
            </a:r>
          </a:p>
          <a:p>
            <a:pPr algn="ctr" eaLnBrk="1" hangingPunct="1">
              <a:spcBef>
                <a:spcPct val="0"/>
              </a:spcBef>
              <a:buNone/>
            </a:pPr>
            <a:r>
              <a:rPr lang="en-US" altLang="en-US" sz="1400" dirty="0">
                <a:solidFill>
                  <a:schemeClr val="bg2">
                    <a:lumMod val="50000"/>
                  </a:schemeClr>
                </a:solidFill>
                <a:latin typeface="Myriad Pro" panose="020B0503030403020204" pitchFamily="34" charset="0"/>
              </a:rPr>
              <a:t>Ready for Industry is a trademark of SAI Interactive, LLC.</a:t>
            </a:r>
          </a:p>
          <a:p>
            <a:pPr algn="ctr" eaLnBrk="1" hangingPunct="1">
              <a:spcBef>
                <a:spcPct val="0"/>
              </a:spcBef>
              <a:buFontTx/>
              <a:buNone/>
            </a:pPr>
            <a:endParaRPr lang="en-US" altLang="en-US" sz="1400" dirty="0">
              <a:solidFill>
                <a:schemeClr val="bg2">
                  <a:lumMod val="50000"/>
                </a:schemeClr>
              </a:solidFill>
              <a:latin typeface="Myriad Pro" panose="020B0503030403020204" pitchFamily="34" charset="0"/>
            </a:endParaRPr>
          </a:p>
        </p:txBody>
      </p:sp>
      <p:graphicFrame>
        <p:nvGraphicFramePr>
          <p:cNvPr id="11" name="Table 3">
            <a:extLst>
              <a:ext uri="{FF2B5EF4-FFF2-40B4-BE49-F238E27FC236}">
                <a16:creationId xmlns:a16="http://schemas.microsoft.com/office/drawing/2014/main" id="{2CD319D6-9426-B495-6AB2-0780B8D4F372}"/>
              </a:ext>
            </a:extLst>
          </p:cNvPr>
          <p:cNvGraphicFramePr>
            <a:graphicFrameLocks noGrp="1"/>
          </p:cNvGraphicFramePr>
          <p:nvPr/>
        </p:nvGraphicFramePr>
        <p:xfrm>
          <a:off x="4012772" y="3485072"/>
          <a:ext cx="3857376" cy="209596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tblGrid>
              <a:tr h="1074366">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u="sng" dirty="0">
                          <a:solidFill>
                            <a:srgbClr val="0066FF"/>
                          </a:solidFill>
                          <a:effectLst/>
                          <a:latin typeface="+mn-lt"/>
                          <a:hlinkClick r:id="rId4">
                            <a:extLst>
                              <a:ext uri="{A12FA001-AC4F-418D-AE19-62706E023703}">
                                <ahyp:hlinkClr xmlns:ahyp="http://schemas.microsoft.com/office/drawing/2018/hyperlinkcolor" val="tx"/>
                              </a:ext>
                            </a:extLst>
                          </a:hlinkClick>
                        </a:rPr>
                        <a:t>www.LearningBlade.com</a:t>
                      </a:r>
                      <a:r>
                        <a:rPr lang="en-US" sz="2000" i="0" u="sng" dirty="0">
                          <a:solidFill>
                            <a:srgbClr val="0066FF"/>
                          </a:solidFill>
                          <a:effectLst/>
                          <a:latin typeface="+mn-lt"/>
                        </a:rPr>
                        <a:t>/AR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pic>
        <p:nvPicPr>
          <p:cNvPr id="12" name="Picture 11" descr="A picture containing icon&#10;&#10;Description automatically generated">
            <a:extLst>
              <a:ext uri="{FF2B5EF4-FFF2-40B4-BE49-F238E27FC236}">
                <a16:creationId xmlns:a16="http://schemas.microsoft.com/office/drawing/2014/main" id="{228BCF61-1076-2941-0AC4-423953402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443" y="3721412"/>
            <a:ext cx="3118605" cy="643992"/>
          </a:xfrm>
          <a:prstGeom prst="rect">
            <a:avLst/>
          </a:prstGeom>
        </p:spPr>
      </p:pic>
      <p:pic>
        <p:nvPicPr>
          <p:cNvPr id="13" name="Picture 12" descr="Logo&#10;&#10;Description automatically generated">
            <a:extLst>
              <a:ext uri="{FF2B5EF4-FFF2-40B4-BE49-F238E27FC236}">
                <a16:creationId xmlns:a16="http://schemas.microsoft.com/office/drawing/2014/main" id="{B6DE6980-E71E-2E20-8FEA-E8DC89C61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024" y="1423839"/>
            <a:ext cx="1498726" cy="1040782"/>
          </a:xfrm>
          <a:prstGeom prst="rect">
            <a:avLst/>
          </a:prstGeom>
        </p:spPr>
      </p:pic>
      <p:pic>
        <p:nvPicPr>
          <p:cNvPr id="14" name="Picture 13" descr="Logo, company name&#10;&#10;Description automatically generated">
            <a:extLst>
              <a:ext uri="{FF2B5EF4-FFF2-40B4-BE49-F238E27FC236}">
                <a16:creationId xmlns:a16="http://schemas.microsoft.com/office/drawing/2014/main" id="{8297E30C-2C4E-25C6-2B34-EC33238FD4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259" t="40000" r="21391" b="39221"/>
          <a:stretch/>
        </p:blipFill>
        <p:spPr>
          <a:xfrm>
            <a:off x="6935638" y="1470879"/>
            <a:ext cx="1956336" cy="950447"/>
          </a:xfrm>
          <a:prstGeom prst="rect">
            <a:avLst/>
          </a:prstGeom>
        </p:spPr>
      </p:pic>
    </p:spTree>
    <p:extLst>
      <p:ext uri="{BB962C8B-B14F-4D97-AF65-F5344CB8AC3E}">
        <p14:creationId xmlns:p14="http://schemas.microsoft.com/office/powerpoint/2010/main" val="3542206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625150" y="272260"/>
            <a:ext cx="10954139" cy="2619375"/>
          </a:xfrm>
        </p:spPr>
        <p:txBody>
          <a:bodyPr>
            <a:noAutofit/>
          </a:bodyPr>
          <a:lstStyle/>
          <a:p>
            <a:pPr eaLnBrk="1" hangingPunct="1"/>
            <a:r>
              <a:rPr lang="en-US" altLang="en-US" sz="6000" b="1" dirty="0">
                <a:solidFill>
                  <a:schemeClr val="tx1"/>
                </a:solidFill>
                <a:latin typeface="+mn-lt"/>
              </a:rPr>
              <a:t> </a:t>
            </a:r>
          </a:p>
          <a:p>
            <a:pPr eaLnBrk="1" hangingPunct="1"/>
            <a:endParaRPr lang="en-US" altLang="en-US" sz="1000" b="1" dirty="0">
              <a:solidFill>
                <a:schemeClr val="tx1"/>
              </a:solidFill>
              <a:latin typeface="+mn-lt"/>
            </a:endParaRPr>
          </a:p>
          <a:p>
            <a:pPr eaLnBrk="1" hangingPunct="1"/>
            <a:r>
              <a:rPr lang="en-US" altLang="en-US" sz="5400" b="1" dirty="0">
                <a:latin typeface="+mn-lt"/>
              </a:rPr>
              <a:t>Request your FREE account today at</a:t>
            </a:r>
          </a:p>
          <a:p>
            <a:pPr eaLnBrk="1" hangingPunct="1"/>
            <a:r>
              <a:rPr lang="en-US" altLang="en-US" sz="5400" b="1" dirty="0">
                <a:latin typeface="+mn-lt"/>
                <a:hlinkClick r:id="rId3">
                  <a:extLst>
                    <a:ext uri="{A12FA001-AC4F-418D-AE19-62706E023703}">
                      <ahyp:hlinkClr xmlns:ahyp="http://schemas.microsoft.com/office/drawing/2018/hyperlinkcolor" val="tx"/>
                    </a:ext>
                  </a:extLst>
                </a:hlinkClick>
              </a:rPr>
              <a:t>www.ReadyForIndustry.com/AR</a:t>
            </a:r>
            <a:r>
              <a:rPr lang="en-US" altLang="en-US" sz="5400" b="1" dirty="0">
                <a:latin typeface="+mn-lt"/>
              </a:rPr>
              <a:t> </a:t>
            </a:r>
            <a:r>
              <a:rPr lang="en-US" altLang="en-US" sz="6000" b="1" dirty="0">
                <a:latin typeface="+mn-lt"/>
              </a:rPr>
              <a:t> </a:t>
            </a:r>
          </a:p>
        </p:txBody>
      </p:sp>
      <p:pic>
        <p:nvPicPr>
          <p:cNvPr id="2" name="Picture 1" descr="A picture containing text, clipart&#10;&#10;Description automatically generated">
            <a:extLst>
              <a:ext uri="{FF2B5EF4-FFF2-40B4-BE49-F238E27FC236}">
                <a16:creationId xmlns:a16="http://schemas.microsoft.com/office/drawing/2014/main" id="{3BAB626E-B964-172E-E564-5BDD3B76A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916" y="3617031"/>
            <a:ext cx="5572167" cy="2277930"/>
          </a:xfrm>
          <a:prstGeom prst="rect">
            <a:avLst/>
          </a:prstGeom>
        </p:spPr>
      </p:pic>
    </p:spTree>
    <p:extLst>
      <p:ext uri="{BB962C8B-B14F-4D97-AF65-F5344CB8AC3E}">
        <p14:creationId xmlns:p14="http://schemas.microsoft.com/office/powerpoint/2010/main" val="3755387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2286000" y="554182"/>
            <a:ext cx="7696200" cy="2619375"/>
          </a:xfrm>
        </p:spPr>
        <p:txBody>
          <a:bodyPr>
            <a:noAutofit/>
          </a:bodyPr>
          <a:lstStyle/>
          <a:p>
            <a:pPr eaLnBrk="1" hangingPunct="1"/>
            <a:r>
              <a:rPr lang="en-US" altLang="en-US" sz="6000" b="1">
                <a:solidFill>
                  <a:schemeClr val="tx1"/>
                </a:solidFill>
                <a:latin typeface="+mn-lt"/>
              </a:rPr>
              <a:t> </a:t>
            </a:r>
            <a:r>
              <a:rPr lang="en-US" altLang="en-US" b="1">
                <a:solidFill>
                  <a:schemeClr val="tx1"/>
                </a:solidFill>
                <a:latin typeface="+mn-lt"/>
              </a:rPr>
              <a:t>For more information, please email:</a:t>
            </a:r>
          </a:p>
          <a:p>
            <a:pPr eaLnBrk="1" hangingPunct="1"/>
            <a:r>
              <a:rPr lang="en-US" altLang="en-US" b="1">
                <a:solidFill>
                  <a:schemeClr val="tx1"/>
                </a:solidFill>
                <a:latin typeface="+mn-lt"/>
              </a:rPr>
              <a:t>Michele Linch, PhD</a:t>
            </a:r>
          </a:p>
          <a:p>
            <a:pPr eaLnBrk="1" hangingPunct="1"/>
            <a:r>
              <a:rPr lang="en-US" altLang="en-US" b="1">
                <a:solidFill>
                  <a:schemeClr val="tx1"/>
                </a:solidFill>
                <a:latin typeface="+mn-lt"/>
              </a:rPr>
              <a:t>State Director, AR-CAPS</a:t>
            </a:r>
          </a:p>
          <a:p>
            <a:pPr eaLnBrk="1" hangingPunct="1"/>
            <a:r>
              <a:rPr lang="en-US" altLang="en-US" b="1">
                <a:solidFill>
                  <a:schemeClr val="tx1"/>
                </a:solidFill>
                <a:latin typeface="+mn-lt"/>
                <a:hlinkClick r:id="rId3"/>
              </a:rPr>
              <a:t>Michele@learningblade.com</a:t>
            </a:r>
            <a:endParaRPr lang="en-US" altLang="en-US" b="1">
              <a:solidFill>
                <a:schemeClr val="tx1"/>
              </a:solidFill>
              <a:latin typeface="+mn-lt"/>
            </a:endParaRPr>
          </a:p>
          <a:p>
            <a:pPr eaLnBrk="1" hangingPunct="1"/>
            <a:r>
              <a:rPr lang="en-US" altLang="en-US" b="1">
                <a:solidFill>
                  <a:schemeClr val="tx1"/>
                </a:solidFill>
                <a:latin typeface="+mn-lt"/>
              </a:rPr>
              <a:t>Or </a:t>
            </a:r>
            <a:r>
              <a:rPr lang="en-US" altLang="en-US" b="1">
                <a:solidFill>
                  <a:schemeClr val="tx1"/>
                </a:solidFill>
                <a:latin typeface="+mn-lt"/>
                <a:hlinkClick r:id="rId4"/>
              </a:rPr>
              <a:t>Info@learningblade.com</a:t>
            </a:r>
            <a:r>
              <a:rPr lang="en-US" altLang="en-US" b="1">
                <a:solidFill>
                  <a:schemeClr val="tx1"/>
                </a:solidFill>
                <a:latin typeface="+mn-lt"/>
              </a:rPr>
              <a:t> </a:t>
            </a:r>
          </a:p>
        </p:txBody>
      </p:sp>
      <p:pic>
        <p:nvPicPr>
          <p:cNvPr id="5" name="Picture 4">
            <a:extLst>
              <a:ext uri="{FF2B5EF4-FFF2-40B4-BE49-F238E27FC236}">
                <a16:creationId xmlns:a16="http://schemas.microsoft.com/office/drawing/2014/main" id="{A2B85CFC-EF33-4FBB-A1B7-A7E19F0892E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114" t="13202" r="15273" b="18835"/>
          <a:stretch/>
        </p:blipFill>
        <p:spPr>
          <a:xfrm>
            <a:off x="4748388" y="3694064"/>
            <a:ext cx="2414788" cy="151809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C3ED0314-DF58-48C0-B513-ED3CCD090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0901" y="5017699"/>
            <a:ext cx="2363495" cy="1286119"/>
          </a:xfrm>
          <a:prstGeom prst="rect">
            <a:avLst/>
          </a:prstGeom>
        </p:spPr>
      </p:pic>
      <p:pic>
        <p:nvPicPr>
          <p:cNvPr id="8" name="Picture 7">
            <a:extLst>
              <a:ext uri="{FF2B5EF4-FFF2-40B4-BE49-F238E27FC236}">
                <a16:creationId xmlns:a16="http://schemas.microsoft.com/office/drawing/2014/main" id="{0DB47D22-792F-43A4-8999-C0F8499C31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7322" y="5404951"/>
            <a:ext cx="3721368" cy="783348"/>
          </a:xfrm>
          <a:prstGeom prst="rect">
            <a:avLst/>
          </a:prstGeom>
        </p:spPr>
      </p:pic>
    </p:spTree>
    <p:extLst>
      <p:ext uri="{BB962C8B-B14F-4D97-AF65-F5344CB8AC3E}">
        <p14:creationId xmlns:p14="http://schemas.microsoft.com/office/powerpoint/2010/main" val="239414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4FB90EC-DE3F-420D-B3FA-595A76CAE2A3}"/>
              </a:ext>
            </a:extLst>
          </p:cNvPr>
          <p:cNvSpPr>
            <a:spLocks noGrp="1"/>
          </p:cNvSpPr>
          <p:nvPr>
            <p:ph type="title"/>
          </p:nvPr>
        </p:nvSpPr>
        <p:spPr>
          <a:xfrm>
            <a:off x="209469" y="0"/>
            <a:ext cx="10515600" cy="1325563"/>
          </a:xfrm>
        </p:spPr>
        <p:txBody>
          <a:bodyPr/>
          <a:lstStyle/>
          <a:p>
            <a:r>
              <a:rPr lang="en-US">
                <a:solidFill>
                  <a:schemeClr val="tx1">
                    <a:lumMod val="75000"/>
                    <a:lumOff val="25000"/>
                  </a:schemeClr>
                </a:solidFill>
              </a:rPr>
              <a:t>Thinking Media’s Systems Provide Lifelong Career Awareness</a:t>
            </a:r>
          </a:p>
        </p:txBody>
      </p:sp>
      <p:graphicFrame>
        <p:nvGraphicFramePr>
          <p:cNvPr id="2" name="Table 3">
            <a:extLst>
              <a:ext uri="{FF2B5EF4-FFF2-40B4-BE49-F238E27FC236}">
                <a16:creationId xmlns:a16="http://schemas.microsoft.com/office/drawing/2014/main" id="{E68A0507-C8E4-448C-9E15-5C2D5F5E3394}"/>
              </a:ext>
            </a:extLst>
          </p:cNvPr>
          <p:cNvGraphicFramePr>
            <a:graphicFrameLocks noGrp="1"/>
          </p:cNvGraphicFramePr>
          <p:nvPr>
            <p:extLst>
              <p:ext uri="{D42A27DB-BD31-4B8C-83A1-F6EECF244321}">
                <p14:modId xmlns:p14="http://schemas.microsoft.com/office/powerpoint/2010/main" val="949380062"/>
              </p:ext>
            </p:extLst>
          </p:nvPr>
        </p:nvGraphicFramePr>
        <p:xfrm>
          <a:off x="468762" y="1648836"/>
          <a:ext cx="10742136" cy="4253508"/>
        </p:xfrm>
        <a:graphic>
          <a:graphicData uri="http://schemas.openxmlformats.org/drawingml/2006/table">
            <a:tbl>
              <a:tblPr firstRow="1" bandRow="1">
                <a:tableStyleId>{9D7B26C5-4107-4FEC-AEDC-1716B250A1EF}</a:tableStyleId>
              </a:tblPr>
              <a:tblGrid>
                <a:gridCol w="2685534">
                  <a:extLst>
                    <a:ext uri="{9D8B030D-6E8A-4147-A177-3AD203B41FA5}">
                      <a16:colId xmlns:a16="http://schemas.microsoft.com/office/drawing/2014/main" val="2790117637"/>
                    </a:ext>
                  </a:extLst>
                </a:gridCol>
                <a:gridCol w="2685534">
                  <a:extLst>
                    <a:ext uri="{9D8B030D-6E8A-4147-A177-3AD203B41FA5}">
                      <a16:colId xmlns:a16="http://schemas.microsoft.com/office/drawing/2014/main" val="3514637334"/>
                    </a:ext>
                  </a:extLst>
                </a:gridCol>
                <a:gridCol w="2685534">
                  <a:extLst>
                    <a:ext uri="{9D8B030D-6E8A-4147-A177-3AD203B41FA5}">
                      <a16:colId xmlns:a16="http://schemas.microsoft.com/office/drawing/2014/main" val="3750458662"/>
                    </a:ext>
                  </a:extLst>
                </a:gridCol>
                <a:gridCol w="2685534">
                  <a:extLst>
                    <a:ext uri="{9D8B030D-6E8A-4147-A177-3AD203B41FA5}">
                      <a16:colId xmlns:a16="http://schemas.microsoft.com/office/drawing/2014/main" val="1415356297"/>
                    </a:ext>
                  </a:extLst>
                </a:gridCol>
              </a:tblGrid>
              <a:tr h="10215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algn="ctr"/>
                      <a:r>
                        <a:rPr lang="en-US" sz="2400"/>
                        <a:t>Format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solidFill>
                            <a:srgbClr val="000000"/>
                          </a:solidFill>
                          <a:effectLst/>
                          <a:latin typeface="verdana" panose="020B0604030504040204" pitchFamily="34" charset="0"/>
                        </a:rPr>
                        <a:t>Lesson 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i="0">
                          <a:solidFill>
                            <a:srgbClr val="000000"/>
                          </a:solidFill>
                          <a:effectLst/>
                          <a:latin typeface="verdana" panose="020B0604030504040204" pitchFamily="34" charset="0"/>
                        </a:rPr>
                        <a:t>Online and </a:t>
                      </a:r>
                      <a:br>
                        <a:rPr lang="en-US" sz="1800" i="0">
                          <a:solidFill>
                            <a:srgbClr val="000000"/>
                          </a:solidFill>
                          <a:effectLst/>
                          <a:latin typeface="verdana" panose="020B0604030504040204" pitchFamily="34" charset="0"/>
                        </a:rPr>
                      </a:br>
                      <a:r>
                        <a:rPr lang="en-US" sz="1800" i="0">
                          <a:solidFill>
                            <a:srgbClr val="000000"/>
                          </a:solidFill>
                          <a:effectLst/>
                          <a:latin typeface="verdana" panose="020B0604030504040204" pitchFamily="34" charset="0"/>
                        </a:rPr>
                        <a:t>Lesson Plans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i="0">
                          <a:solidFill>
                            <a:srgbClr val="000000"/>
                          </a:solidFill>
                          <a:effectLst/>
                          <a:latin typeface="verdana" panose="020B0604030504040204" pitchFamily="34" charset="0"/>
                        </a:rPr>
                        <a:t>Online </a:t>
                      </a:r>
                      <a:br>
                        <a:rPr lang="en-US" sz="1800" i="0">
                          <a:solidFill>
                            <a:srgbClr val="000000"/>
                          </a:solidFill>
                          <a:effectLst/>
                          <a:latin typeface="verdana" panose="020B0604030504040204" pitchFamily="34" charset="0"/>
                        </a:rPr>
                      </a:br>
                      <a:r>
                        <a:rPr lang="en-US" sz="1800" i="0">
                          <a:solidFill>
                            <a:srgbClr val="000000"/>
                          </a:solidFill>
                          <a:effectLst/>
                          <a:latin typeface="verdana" panose="020B0604030504040204" pitchFamily="34" charset="0"/>
                        </a:rPr>
                        <a:t>Lessons and Activities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r h="1021596">
                <a:tc>
                  <a:txBody>
                    <a:bodyPr/>
                    <a:lstStyle/>
                    <a:p>
                      <a:pPr algn="ctr"/>
                      <a:r>
                        <a:rPr lang="en-US" sz="2400"/>
                        <a:t>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K-12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i="0">
                          <a:solidFill>
                            <a:srgbClr val="000000"/>
                          </a:solidFill>
                          <a:effectLst/>
                          <a:latin typeface="verdana" panose="020B0604030504040204" pitchFamily="34" charset="0"/>
                        </a:rPr>
                        <a:t>5-9</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Verdana" panose="020B0604030504040204" pitchFamily="34" charset="0"/>
                          <a:ea typeface="Verdana" panose="020B0604030504040204" pitchFamily="34" charset="0"/>
                        </a:rPr>
                        <a:t>10-Adult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5446695"/>
                  </a:ext>
                </a:extLst>
              </a:tr>
              <a:tr h="1021596">
                <a:tc>
                  <a:txBody>
                    <a:bodyPr/>
                    <a:lstStyle/>
                    <a:p>
                      <a:pPr algn="ctr"/>
                      <a:r>
                        <a:rPr lang="en-US" sz="2400"/>
                        <a:t>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Introduce high-demand careers:</a:t>
                      </a:r>
                      <a:br>
                        <a:rPr lang="en-US"/>
                      </a:br>
                      <a:r>
                        <a:rPr lang="en-US"/>
                        <a:t> Optional- connections to local employers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Introduce STEM and CS careers through Mission-based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Provide incoming workers with the knowledge to select and be successful in high-demand industries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246877"/>
                  </a:ext>
                </a:extLst>
              </a:tr>
            </a:tbl>
          </a:graphicData>
        </a:graphic>
      </p:graphicFrame>
      <p:pic>
        <p:nvPicPr>
          <p:cNvPr id="6" name="Picture 5">
            <a:extLst>
              <a:ext uri="{FF2B5EF4-FFF2-40B4-BE49-F238E27FC236}">
                <a16:creationId xmlns:a16="http://schemas.microsoft.com/office/drawing/2014/main" id="{0B92260D-CD07-479D-BB82-89FDBF8B6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538" y="1963493"/>
            <a:ext cx="2372035" cy="48923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FF60E38-D55A-4EC0-A634-86B74B3F5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179" y="1817421"/>
            <a:ext cx="1435935" cy="781378"/>
          </a:xfrm>
          <a:prstGeom prst="rect">
            <a:avLst/>
          </a:prstGeom>
        </p:spPr>
      </p:pic>
      <p:pic>
        <p:nvPicPr>
          <p:cNvPr id="10" name="Picture 9">
            <a:extLst>
              <a:ext uri="{FF2B5EF4-FFF2-40B4-BE49-F238E27FC236}">
                <a16:creationId xmlns:a16="http://schemas.microsoft.com/office/drawing/2014/main" id="{73E9801E-A876-49EB-B0E5-7F73F6557880}"/>
              </a:ext>
            </a:extLst>
          </p:cNvPr>
          <p:cNvPicPr/>
          <p:nvPr/>
        </p:nvPicPr>
        <p:blipFill rotWithShape="1">
          <a:blip r:embed="rId5" cstate="print">
            <a:extLst>
              <a:ext uri="{28A0092B-C50C-407E-A947-70E740481C1C}">
                <a14:useLocalDpi xmlns:a14="http://schemas.microsoft.com/office/drawing/2010/main" val="0"/>
              </a:ext>
            </a:extLst>
          </a:blip>
          <a:srcRect l="17459"/>
          <a:stretch/>
        </p:blipFill>
        <p:spPr>
          <a:xfrm>
            <a:off x="8676028" y="1963493"/>
            <a:ext cx="2372035" cy="455722"/>
          </a:xfrm>
          <a:prstGeom prst="rect">
            <a:avLst/>
          </a:prstGeom>
        </p:spPr>
      </p:pic>
      <p:sp>
        <p:nvSpPr>
          <p:cNvPr id="8" name="Title 1">
            <a:extLst>
              <a:ext uri="{FF2B5EF4-FFF2-40B4-BE49-F238E27FC236}">
                <a16:creationId xmlns:a16="http://schemas.microsoft.com/office/drawing/2014/main" id="{E59C525C-8B24-413A-867E-F2A8A0384A09}"/>
              </a:ext>
            </a:extLst>
          </p:cNvPr>
          <p:cNvSpPr txBox="1">
            <a:spLocks/>
          </p:cNvSpPr>
          <p:nvPr/>
        </p:nvSpPr>
        <p:spPr bwMode="auto">
          <a:xfrm>
            <a:off x="2062945" y="6171642"/>
            <a:ext cx="8320021" cy="463550"/>
          </a:xfrm>
          <a:prstGeom prst="rect">
            <a:avLst/>
          </a:prstGeom>
          <a:solidFill>
            <a:schemeClr val="bg1">
              <a:alpha val="50000"/>
            </a:schemeClr>
          </a:solid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solidFill>
                  <a:schemeClr val="bg2">
                    <a:lumMod val="50000"/>
                  </a:schemeClr>
                </a:solidFill>
                <a:latin typeface="Myriad Pro" panose="020B0503030403020204" pitchFamily="34" charset="0"/>
              </a:rPr>
              <a:t>Learning Blade and Career Blade are registered trademarks of SAI Interactive, Inc.</a:t>
            </a:r>
          </a:p>
          <a:p>
            <a:pPr algn="ctr" eaLnBrk="1" hangingPunct="1">
              <a:spcBef>
                <a:spcPct val="0"/>
              </a:spcBef>
              <a:buNone/>
            </a:pPr>
            <a:r>
              <a:rPr lang="en-US" altLang="en-US" sz="1400" dirty="0">
                <a:solidFill>
                  <a:schemeClr val="bg2">
                    <a:lumMod val="50000"/>
                  </a:schemeClr>
                </a:solidFill>
                <a:latin typeface="Myriad Pro" panose="020B0503030403020204" pitchFamily="34" charset="0"/>
              </a:rPr>
              <a:t>Ready for Industry is a </a:t>
            </a:r>
            <a:r>
              <a:rPr lang="en-US" altLang="en-US" sz="1400">
                <a:solidFill>
                  <a:schemeClr val="bg2">
                    <a:lumMod val="50000"/>
                  </a:schemeClr>
                </a:solidFill>
                <a:latin typeface="Myriad Pro" panose="020B0503030403020204" pitchFamily="34" charset="0"/>
              </a:rPr>
              <a:t>trademark of </a:t>
            </a:r>
            <a:r>
              <a:rPr lang="en-US" altLang="en-US" sz="1400" dirty="0">
                <a:solidFill>
                  <a:schemeClr val="bg2">
                    <a:lumMod val="50000"/>
                  </a:schemeClr>
                </a:solidFill>
                <a:latin typeface="Myriad Pro" panose="020B0503030403020204" pitchFamily="34" charset="0"/>
              </a:rPr>
              <a:t>SAI Interactive, Inc.</a:t>
            </a:r>
          </a:p>
          <a:p>
            <a:pPr algn="ctr" eaLnBrk="1" hangingPunct="1">
              <a:spcBef>
                <a:spcPct val="0"/>
              </a:spcBef>
              <a:buFontTx/>
              <a:buNone/>
            </a:pPr>
            <a:endParaRPr lang="en-US" altLang="en-US" sz="1400" dirty="0">
              <a:solidFill>
                <a:schemeClr val="bg2">
                  <a:lumMod val="50000"/>
                </a:schemeClr>
              </a:solidFill>
              <a:latin typeface="Myriad Pro" panose="020B0503030403020204" pitchFamily="34" charset="0"/>
            </a:endParaRPr>
          </a:p>
        </p:txBody>
      </p:sp>
    </p:spTree>
    <p:extLst>
      <p:ext uri="{BB962C8B-B14F-4D97-AF65-F5344CB8AC3E}">
        <p14:creationId xmlns:p14="http://schemas.microsoft.com/office/powerpoint/2010/main" val="72597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4FB90EC-DE3F-420D-B3FA-595A76CAE2A3}"/>
              </a:ext>
            </a:extLst>
          </p:cNvPr>
          <p:cNvSpPr>
            <a:spLocks noGrp="1"/>
          </p:cNvSpPr>
          <p:nvPr>
            <p:ph type="title"/>
          </p:nvPr>
        </p:nvSpPr>
        <p:spPr/>
        <p:txBody>
          <a:bodyPr/>
          <a:lstStyle/>
          <a:p>
            <a:r>
              <a:rPr lang="en-US" dirty="0">
                <a:solidFill>
                  <a:srgbClr val="203146"/>
                </a:solidFill>
              </a:rPr>
              <a:t>Sign Up Today!</a:t>
            </a:r>
          </a:p>
        </p:txBody>
      </p:sp>
      <p:graphicFrame>
        <p:nvGraphicFramePr>
          <p:cNvPr id="2" name="Table 3">
            <a:extLst>
              <a:ext uri="{FF2B5EF4-FFF2-40B4-BE49-F238E27FC236}">
                <a16:creationId xmlns:a16="http://schemas.microsoft.com/office/drawing/2014/main" id="{E68A0507-C8E4-448C-9E15-5C2D5F5E3394}"/>
              </a:ext>
            </a:extLst>
          </p:cNvPr>
          <p:cNvGraphicFramePr>
            <a:graphicFrameLocks noGrp="1"/>
          </p:cNvGraphicFramePr>
          <p:nvPr/>
        </p:nvGraphicFramePr>
        <p:xfrm>
          <a:off x="2068975" y="1423839"/>
          <a:ext cx="7911791" cy="204319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gridCol w="4054415">
                  <a:extLst>
                    <a:ext uri="{9D8B030D-6E8A-4147-A177-3AD203B41FA5}">
                      <a16:colId xmlns:a16="http://schemas.microsoft.com/office/drawing/2014/main" val="1415356297"/>
                    </a:ext>
                  </a:extLst>
                </a:gridCol>
              </a:tblGrid>
              <a:tr h="102159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solidFill>
                            <a:srgbClr val="0066FF"/>
                          </a:solidFill>
                          <a:effectLst/>
                          <a:latin typeface="+mn-lt"/>
                          <a:hlinkClick r:id="rId3">
                            <a:extLst>
                              <a:ext uri="{A12FA001-AC4F-418D-AE19-62706E023703}">
                                <ahyp:hlinkClr xmlns:ahyp="http://schemas.microsoft.com/office/drawing/2018/hyperlinkcolor" val="tx"/>
                              </a:ext>
                            </a:extLst>
                          </a:hlinkClick>
                        </a:rPr>
                        <a:t>www.CareerBladeArkansas.com</a:t>
                      </a:r>
                      <a:r>
                        <a:rPr lang="en-US" sz="2000" i="0" dirty="0">
                          <a:solidFill>
                            <a:srgbClr val="0066FF"/>
                          </a:solidFill>
                          <a:effectLst/>
                          <a:latin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0" dirty="0">
                        <a:solidFill>
                          <a:srgbClr val="0563C1"/>
                        </a:solidFill>
                        <a:effectLst/>
                        <a:latin typeface="verdana" panose="020B0604030504040204" pitchFamily="34" charset="0"/>
                      </a:endParaRPr>
                    </a:p>
                    <a:p>
                      <a:pPr algn="ctr"/>
                      <a:r>
                        <a:rPr lang="en-US" sz="2000" i="0" u="sng" dirty="0">
                          <a:solidFill>
                            <a:srgbClr val="0066FF"/>
                          </a:solidFill>
                          <a:effectLst/>
                          <a:latin typeface="+mn-lt"/>
                        </a:rPr>
                        <a:t>www.ReadyforIndustry.com/AR </a:t>
                      </a:r>
                    </a:p>
                    <a:p>
                      <a:pPr algn="ctr"/>
                      <a:r>
                        <a:rPr lang="en-US" sz="1800" i="0" baseline="0" dirty="0">
                          <a:solidFill>
                            <a:srgbClr val="000000"/>
                          </a:solidFill>
                          <a:effectLst/>
                          <a:latin typeface="verdana" panose="020B0604030504040204" pitchFamily="34" charset="0"/>
                        </a:rPr>
                        <a: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sp>
        <p:nvSpPr>
          <p:cNvPr id="8" name="Title 1">
            <a:extLst>
              <a:ext uri="{FF2B5EF4-FFF2-40B4-BE49-F238E27FC236}">
                <a16:creationId xmlns:a16="http://schemas.microsoft.com/office/drawing/2014/main" id="{624B99D9-95F5-55FA-1537-A2C1B8C5081A}"/>
              </a:ext>
            </a:extLst>
          </p:cNvPr>
          <p:cNvSpPr txBox="1">
            <a:spLocks/>
          </p:cNvSpPr>
          <p:nvPr/>
        </p:nvSpPr>
        <p:spPr bwMode="auto">
          <a:xfrm>
            <a:off x="1776561" y="6180287"/>
            <a:ext cx="8320021" cy="463550"/>
          </a:xfrm>
          <a:prstGeom prst="rect">
            <a:avLst/>
          </a:prstGeom>
          <a:solidFill>
            <a:schemeClr val="bg1">
              <a:alpha val="50000"/>
            </a:schemeClr>
          </a:solid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solidFill>
                  <a:schemeClr val="bg2">
                    <a:lumMod val="50000"/>
                  </a:schemeClr>
                </a:solidFill>
                <a:latin typeface="Myriad Pro" panose="020B0503030403020204" pitchFamily="34" charset="0"/>
              </a:rPr>
              <a:t>Learning Blade and Career Blade are registered trademarks of SAI Interactive, LLC.</a:t>
            </a:r>
          </a:p>
          <a:p>
            <a:pPr algn="ctr" eaLnBrk="1" hangingPunct="1">
              <a:spcBef>
                <a:spcPct val="0"/>
              </a:spcBef>
              <a:buNone/>
            </a:pPr>
            <a:r>
              <a:rPr lang="en-US" altLang="en-US" sz="1400" dirty="0">
                <a:solidFill>
                  <a:schemeClr val="bg2">
                    <a:lumMod val="50000"/>
                  </a:schemeClr>
                </a:solidFill>
                <a:latin typeface="Myriad Pro" panose="020B0503030403020204" pitchFamily="34" charset="0"/>
              </a:rPr>
              <a:t>Ready for Industry is a trademark of SAI Interactive, LLC.</a:t>
            </a:r>
          </a:p>
          <a:p>
            <a:pPr algn="ctr" eaLnBrk="1" hangingPunct="1">
              <a:spcBef>
                <a:spcPct val="0"/>
              </a:spcBef>
              <a:buFontTx/>
              <a:buNone/>
            </a:pPr>
            <a:endParaRPr lang="en-US" altLang="en-US" sz="1400" dirty="0">
              <a:solidFill>
                <a:schemeClr val="bg2">
                  <a:lumMod val="50000"/>
                </a:schemeClr>
              </a:solidFill>
              <a:latin typeface="Myriad Pro" panose="020B0503030403020204" pitchFamily="34" charset="0"/>
            </a:endParaRPr>
          </a:p>
        </p:txBody>
      </p:sp>
      <p:graphicFrame>
        <p:nvGraphicFramePr>
          <p:cNvPr id="11" name="Table 3">
            <a:extLst>
              <a:ext uri="{FF2B5EF4-FFF2-40B4-BE49-F238E27FC236}">
                <a16:creationId xmlns:a16="http://schemas.microsoft.com/office/drawing/2014/main" id="{2CD319D6-9426-B495-6AB2-0780B8D4F372}"/>
              </a:ext>
            </a:extLst>
          </p:cNvPr>
          <p:cNvGraphicFramePr>
            <a:graphicFrameLocks noGrp="1"/>
          </p:cNvGraphicFramePr>
          <p:nvPr/>
        </p:nvGraphicFramePr>
        <p:xfrm>
          <a:off x="4012772" y="3485072"/>
          <a:ext cx="3857376" cy="2095962"/>
        </p:xfrm>
        <a:graphic>
          <a:graphicData uri="http://schemas.openxmlformats.org/drawingml/2006/table">
            <a:tbl>
              <a:tblPr firstRow="1" bandRow="1">
                <a:tableStyleId>{9D7B26C5-4107-4FEC-AEDC-1716B250A1EF}</a:tableStyleId>
              </a:tblPr>
              <a:tblGrid>
                <a:gridCol w="3857376">
                  <a:extLst>
                    <a:ext uri="{9D8B030D-6E8A-4147-A177-3AD203B41FA5}">
                      <a16:colId xmlns:a16="http://schemas.microsoft.com/office/drawing/2014/main" val="3514637334"/>
                    </a:ext>
                  </a:extLst>
                </a:gridCol>
              </a:tblGrid>
              <a:tr h="1074366">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00701"/>
                  </a:ext>
                </a:extLst>
              </a:tr>
              <a:tr h="1021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u="sng" dirty="0">
                          <a:solidFill>
                            <a:srgbClr val="0066FF"/>
                          </a:solidFill>
                          <a:effectLst/>
                          <a:latin typeface="+mn-lt"/>
                          <a:hlinkClick r:id="rId4">
                            <a:extLst>
                              <a:ext uri="{A12FA001-AC4F-418D-AE19-62706E023703}">
                                <ahyp:hlinkClr xmlns:ahyp="http://schemas.microsoft.com/office/drawing/2018/hyperlinkcolor" val="tx"/>
                              </a:ext>
                            </a:extLst>
                          </a:hlinkClick>
                        </a:rPr>
                        <a:t>www.LearningBlade.com</a:t>
                      </a:r>
                      <a:r>
                        <a:rPr lang="en-US" sz="2000" i="0" u="sng" dirty="0">
                          <a:solidFill>
                            <a:srgbClr val="0066FF"/>
                          </a:solidFill>
                          <a:effectLst/>
                          <a:latin typeface="+mn-lt"/>
                        </a:rPr>
                        <a:t>/AR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87864"/>
                  </a:ext>
                </a:extLst>
              </a:tr>
            </a:tbl>
          </a:graphicData>
        </a:graphic>
      </p:graphicFrame>
      <p:pic>
        <p:nvPicPr>
          <p:cNvPr id="12" name="Picture 11" descr="A picture containing icon&#10;&#10;Description automatically generated">
            <a:extLst>
              <a:ext uri="{FF2B5EF4-FFF2-40B4-BE49-F238E27FC236}">
                <a16:creationId xmlns:a16="http://schemas.microsoft.com/office/drawing/2014/main" id="{228BCF61-1076-2941-0AC4-423953402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443" y="3721412"/>
            <a:ext cx="3118605" cy="643992"/>
          </a:xfrm>
          <a:prstGeom prst="rect">
            <a:avLst/>
          </a:prstGeom>
        </p:spPr>
      </p:pic>
      <p:pic>
        <p:nvPicPr>
          <p:cNvPr id="13" name="Picture 12" descr="Logo&#10;&#10;Description automatically generated">
            <a:extLst>
              <a:ext uri="{FF2B5EF4-FFF2-40B4-BE49-F238E27FC236}">
                <a16:creationId xmlns:a16="http://schemas.microsoft.com/office/drawing/2014/main" id="{B6DE6980-E71E-2E20-8FEA-E8DC89C61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024" y="1423839"/>
            <a:ext cx="1498726" cy="1040782"/>
          </a:xfrm>
          <a:prstGeom prst="rect">
            <a:avLst/>
          </a:prstGeom>
        </p:spPr>
      </p:pic>
      <p:pic>
        <p:nvPicPr>
          <p:cNvPr id="14" name="Picture 13" descr="Logo, company name&#10;&#10;Description automatically generated">
            <a:extLst>
              <a:ext uri="{FF2B5EF4-FFF2-40B4-BE49-F238E27FC236}">
                <a16:creationId xmlns:a16="http://schemas.microsoft.com/office/drawing/2014/main" id="{8297E30C-2C4E-25C6-2B34-EC33238FD4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259" t="40000" r="21391" b="39221"/>
          <a:stretch/>
        </p:blipFill>
        <p:spPr>
          <a:xfrm>
            <a:off x="6935638" y="1470879"/>
            <a:ext cx="1956336" cy="950447"/>
          </a:xfrm>
          <a:prstGeom prst="rect">
            <a:avLst/>
          </a:prstGeom>
        </p:spPr>
      </p:pic>
    </p:spTree>
    <p:extLst>
      <p:ext uri="{BB962C8B-B14F-4D97-AF65-F5344CB8AC3E}">
        <p14:creationId xmlns:p14="http://schemas.microsoft.com/office/powerpoint/2010/main" val="154653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00343" y="119976"/>
            <a:ext cx="11991657" cy="806692"/>
          </a:xfrm>
        </p:spPr>
        <p:txBody>
          <a:bodyPr>
            <a:noAutofit/>
          </a:bodyPr>
          <a:lstStyle/>
          <a:p>
            <a:pPr eaLnBrk="1" hangingPunct="1"/>
            <a:r>
              <a:rPr lang="en-US" altLang="en-US" dirty="0"/>
              <a:t>Demand for STEM, computer science, career tech workers is growing, but participation by students is lacking.</a:t>
            </a:r>
          </a:p>
        </p:txBody>
      </p:sp>
      <p:pic>
        <p:nvPicPr>
          <p:cNvPr id="4" name="Picture 3">
            <a:extLst>
              <a:ext uri="{FF2B5EF4-FFF2-40B4-BE49-F238E27FC236}">
                <a16:creationId xmlns:a16="http://schemas.microsoft.com/office/drawing/2014/main" id="{546EBEBE-DE14-9053-9E96-0BE3611E8C55}"/>
              </a:ext>
            </a:extLst>
          </p:cNvPr>
          <p:cNvPicPr>
            <a:picLocks noChangeAspect="1"/>
          </p:cNvPicPr>
          <p:nvPr/>
        </p:nvPicPr>
        <p:blipFill>
          <a:blip r:embed="rId2"/>
          <a:stretch>
            <a:fillRect/>
          </a:stretch>
        </p:blipFill>
        <p:spPr>
          <a:xfrm>
            <a:off x="0" y="1364288"/>
            <a:ext cx="11909180" cy="4825476"/>
          </a:xfrm>
          <a:prstGeom prst="rect">
            <a:avLst/>
          </a:prstGeom>
        </p:spPr>
      </p:pic>
    </p:spTree>
    <p:extLst>
      <p:ext uri="{BB962C8B-B14F-4D97-AF65-F5344CB8AC3E}">
        <p14:creationId xmlns:p14="http://schemas.microsoft.com/office/powerpoint/2010/main" val="185659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11105" y="261916"/>
            <a:ext cx="11221728" cy="5538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effectLst/>
                <a:uLnTx/>
                <a:uFillTx/>
                <a:ea typeface="+mn-ea"/>
                <a:cs typeface="+mn-cs"/>
              </a:rPr>
              <a:t>Students need exposure to STEM careers as early as middle school.</a:t>
            </a:r>
          </a:p>
        </p:txBody>
      </p:sp>
      <p:sp>
        <p:nvSpPr>
          <p:cNvPr id="31" name="Title 1"/>
          <p:cNvSpPr txBox="1">
            <a:spLocks/>
          </p:cNvSpPr>
          <p:nvPr/>
        </p:nvSpPr>
        <p:spPr bwMode="auto">
          <a:xfrm>
            <a:off x="3365072" y="2414658"/>
            <a:ext cx="5715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effectLst/>
                <a:uLnTx/>
                <a:uFillTx/>
                <a:ea typeface="+mn-ea"/>
              </a:rPr>
              <a:t>Reason Students do not </a:t>
            </a:r>
            <a:br>
              <a:rPr kumimoji="0" lang="en-US" altLang="en-US" sz="2800" b="0" i="0" u="none" strike="noStrike" kern="1200" cap="none" spc="0" normalizeH="0" baseline="0" noProof="0">
                <a:ln>
                  <a:noFill/>
                </a:ln>
                <a:effectLst/>
                <a:uLnTx/>
                <a:uFillTx/>
                <a:ea typeface="+mn-ea"/>
              </a:rPr>
            </a:br>
            <a:r>
              <a:rPr kumimoji="0" lang="en-US" altLang="en-US" sz="2800" b="0" i="0" u="none" strike="noStrike" kern="1200" cap="none" spc="0" normalizeH="0" baseline="0" noProof="0">
                <a:ln>
                  <a:noFill/>
                </a:ln>
                <a:effectLst/>
                <a:uLnTx/>
                <a:uFillTx/>
                <a:ea typeface="+mn-ea"/>
              </a:rPr>
              <a:t>Major in STEM is </a:t>
            </a:r>
            <a:br>
              <a:rPr kumimoji="0" lang="en-US" altLang="en-US" sz="2800" b="0" i="0" u="none" strike="noStrike" kern="1200" cap="none" spc="0" normalizeH="0" baseline="0" noProof="0">
                <a:ln>
                  <a:noFill/>
                </a:ln>
                <a:effectLst/>
                <a:uLnTx/>
                <a:uFillTx/>
                <a:ea typeface="+mn-ea"/>
              </a:rPr>
            </a:br>
            <a:r>
              <a:rPr kumimoji="0" lang="en-US" altLang="en-US" sz="2800" b="1" i="0" u="none" strike="noStrike" kern="1200" cap="none" spc="0" normalizeH="0" baseline="0" noProof="0">
                <a:ln>
                  <a:noFill/>
                </a:ln>
                <a:effectLst/>
                <a:uLnTx/>
                <a:uFillTx/>
                <a:ea typeface="+mn-ea"/>
              </a:rPr>
              <a:t>Lack of Awareness of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effectLst/>
              <a:uLnTx/>
              <a:uFillTx/>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effectLst/>
                <a:uLnTx/>
                <a:uFillTx/>
                <a:ea typeface="+mn-ea"/>
                <a:cs typeface="Arial" pitchFamily="34" charset="0"/>
              </a:rPr>
              <a:t>Middle School Students Making </a:t>
            </a:r>
            <a:r>
              <a:rPr kumimoji="0" lang="en-US" altLang="en-US" sz="2800" b="1" i="0" u="none" strike="noStrike" kern="1200" cap="none" spc="0" normalizeH="0" baseline="0" noProof="0">
                <a:ln>
                  <a:noFill/>
                </a:ln>
                <a:effectLst/>
                <a:uLnTx/>
                <a:uFillTx/>
                <a:ea typeface="+mn-ea"/>
                <a:cs typeface="Arial" pitchFamily="34" charset="0"/>
              </a:rPr>
              <a:t>Career-Related Decisions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effectLst/>
              <a:uLnTx/>
              <a:uFillTx/>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effectLst/>
              <a:uLnTx/>
              <a:uFillTx/>
              <a:ea typeface="+mn-ea"/>
            </a:endParaRPr>
          </a:p>
        </p:txBody>
      </p:sp>
      <p:sp>
        <p:nvSpPr>
          <p:cNvPr id="32" name="Title 1"/>
          <p:cNvSpPr txBox="1">
            <a:spLocks/>
          </p:cNvSpPr>
          <p:nvPr/>
        </p:nvSpPr>
        <p:spPr bwMode="auto">
          <a:xfrm>
            <a:off x="983028" y="3109983"/>
            <a:ext cx="2438400" cy="2008188"/>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689941"/>
                </a:solidFill>
                <a:effectLst/>
                <a:uLnTx/>
                <a:uFillTx/>
                <a:latin typeface="Myriad Pro" panose="020B0503030403020204" pitchFamily="34" charset="0"/>
                <a:ea typeface="+mn-ea"/>
                <a:cs typeface="+mn-cs"/>
              </a:rPr>
              <a:t>No.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600" b="1" i="0" u="none" strike="noStrike" kern="1200" cap="none" spc="0" normalizeH="0" baseline="0" noProof="0">
              <a:ln>
                <a:noFill/>
              </a:ln>
              <a:solidFill>
                <a:srgbClr val="689941"/>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600" b="1" i="0" u="none" strike="noStrike" kern="1200" cap="none" spc="0" normalizeH="0" baseline="0" noProof="0">
              <a:ln>
                <a:noFill/>
              </a:ln>
              <a:solidFill>
                <a:srgbClr val="689941"/>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a:ln>
                  <a:noFill/>
                </a:ln>
                <a:solidFill>
                  <a:srgbClr val="689941"/>
                </a:solidFill>
                <a:effectLst/>
                <a:uLnTx/>
                <a:uFillTx/>
                <a:latin typeface="Myriad Pro" panose="020B0503030403020204" pitchFamily="34" charset="0"/>
                <a:ea typeface="+mn-ea"/>
                <a:cs typeface="+mn-cs"/>
              </a:rPr>
              <a:t>94%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689941"/>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600" b="1" i="0" u="none" strike="noStrike" kern="1200" cap="none" spc="0" normalizeH="0" baseline="0" noProof="0">
              <a:ln>
                <a:noFill/>
              </a:ln>
              <a:solidFill>
                <a:srgbClr val="689941"/>
              </a:solidFill>
              <a:effectLst/>
              <a:uLnTx/>
              <a:uFillTx/>
              <a:latin typeface="Myriad Pro" panose="020B0503030403020204" pitchFamily="34" charset="0"/>
              <a:ea typeface="+mn-ea"/>
              <a:cs typeface="+mn-cs"/>
            </a:endParaRPr>
          </a:p>
        </p:txBody>
      </p:sp>
      <p:sp>
        <p:nvSpPr>
          <p:cNvPr id="7" name="TextBox 13"/>
          <p:cNvSpPr txBox="1">
            <a:spLocks noChangeArrowheads="1"/>
          </p:cNvSpPr>
          <p:nvPr/>
        </p:nvSpPr>
        <p:spPr bwMode="auto">
          <a:xfrm>
            <a:off x="107013" y="6458019"/>
            <a:ext cx="7885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n-ea"/>
                <a:cs typeface="+mn-cs"/>
              </a:rPr>
              <a:t>"Increasing Student Interest in Science, </a:t>
            </a:r>
            <a:r>
              <a:rPr kumimoji="0" lang="en-US" altLang="en-US" sz="800" b="0" i="0" u="none" strike="noStrike" kern="1200" cap="none" spc="0" normalizeH="0" baseline="0" noProof="0">
                <a:ln>
                  <a:noFill/>
                </a:ln>
                <a:solidFill>
                  <a:prstClr val="black"/>
                </a:solidFill>
                <a:effectLst/>
                <a:uLnTx/>
                <a:uFillTx/>
                <a:latin typeface="+mn-lt"/>
                <a:ea typeface="+mn-ea"/>
                <a:cs typeface="+mn-cs"/>
              </a:rPr>
              <a:t>Technology</a:t>
            </a:r>
            <a:r>
              <a:rPr kumimoji="0" lang="en-US" altLang="en-US" sz="800" b="0" i="0" u="none" strike="noStrike" kern="1200" cap="none" spc="0" normalizeH="0" baseline="0" noProof="0">
                <a:ln>
                  <a:noFill/>
                </a:ln>
                <a:solidFill>
                  <a:prstClr val="black"/>
                </a:solidFill>
                <a:effectLst/>
                <a:uLnTx/>
                <a:uFillTx/>
                <a:latin typeface="Arial" charset="0"/>
                <a:ea typeface="+mn-ea"/>
                <a:cs typeface="+mn-cs"/>
              </a:rPr>
              <a:t>, Engineering, and Math (STEM)" UMass Donahue Institute Research and Evaluation Group, 2011, as retrieved from http:www.mass.edu/</a:t>
            </a:r>
            <a:r>
              <a:rPr kumimoji="0" lang="en-US" altLang="en-US" sz="800" b="0" i="0" u="none" strike="noStrike" kern="1200" cap="none" spc="0" normalizeH="0" baseline="0" noProof="0" err="1">
                <a:ln>
                  <a:noFill/>
                </a:ln>
                <a:solidFill>
                  <a:prstClr val="black"/>
                </a:solidFill>
                <a:effectLst/>
                <a:uLnTx/>
                <a:uFillTx/>
                <a:latin typeface="Arial" charset="0"/>
                <a:ea typeface="+mn-ea"/>
                <a:cs typeface="+mn-cs"/>
              </a:rPr>
              <a:t>forinstitutions</a:t>
            </a:r>
            <a:r>
              <a:rPr kumimoji="0" lang="en-US" altLang="en-US" sz="800" b="0" i="0" u="none" strike="noStrike" kern="1200" cap="none" spc="0" normalizeH="0" baseline="0" noProof="0">
                <a:ln>
                  <a:noFill/>
                </a:ln>
                <a:solidFill>
                  <a:prstClr val="black"/>
                </a:solidFill>
                <a:effectLst/>
                <a:uLnTx/>
                <a:uFillTx/>
                <a:latin typeface="Arial" charset="0"/>
                <a:ea typeface="+mn-ea"/>
                <a:cs typeface="+mn-cs"/>
              </a:rPr>
              <a:t>/prek16/documents/Student%20Interest%20Summary%20Report.pdf</a:t>
            </a:r>
          </a:p>
        </p:txBody>
      </p:sp>
      <p:pic>
        <p:nvPicPr>
          <p:cNvPr id="9" name="Picture 2" descr="http://www.techvision21.com/inside-view/wp-content/uploads/2015/03/Screen-Shot-2015-03-11-at-8.10.44-AM.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01" t="8791" r="3988" b="16483"/>
          <a:stretch/>
        </p:blipFill>
        <p:spPr bwMode="auto">
          <a:xfrm>
            <a:off x="1568735" y="2874755"/>
            <a:ext cx="6225149" cy="129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media/CivSKUNWgAA0nWq.jpg">
            <a:extLst>
              <a:ext uri="{FF2B5EF4-FFF2-40B4-BE49-F238E27FC236}">
                <a16:creationId xmlns:a16="http://schemas.microsoft.com/office/drawing/2014/main" id="{F3AE0E48-7E09-4B52-89F6-3F0BD5A7B47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80072" y="1377881"/>
            <a:ext cx="2786062" cy="42862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CE9BBB8A-96DF-4DB4-A324-4849DC85AC23}"/>
              </a:ext>
            </a:extLst>
          </p:cNvPr>
          <p:cNvSpPr>
            <a:spLocks noGrp="1"/>
          </p:cNvSpPr>
          <p:nvPr>
            <p:ph type="sldNum" sz="quarter" idx="12"/>
          </p:nvPr>
        </p:nvSpPr>
        <p:spPr>
          <a:xfrm>
            <a:off x="11497732" y="6356350"/>
            <a:ext cx="49106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8F3048-2432-4A98-8169-25A873A9DB3D}" type="slidenum">
              <a:rPr kumimoji="0" lang="en-US" sz="1200" b="0" i="0" u="none" strike="noStrike" kern="1200" cap="none" spc="0" normalizeH="0" baseline="0" noProof="0" smtClean="0">
                <a:ln>
                  <a:noFill/>
                </a:ln>
                <a:solidFill>
                  <a:prstClr val="black">
                    <a:tint val="75000"/>
                  </a:prstClr>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Myriad Pro" panose="020B0503030403020204" pitchFamily="34" charset="0"/>
              <a:ea typeface="+mn-ea"/>
              <a:cs typeface="+mn-cs"/>
            </a:endParaRPr>
          </a:p>
        </p:txBody>
      </p:sp>
      <p:pic>
        <p:nvPicPr>
          <p:cNvPr id="3" name="Picture 2">
            <a:extLst>
              <a:ext uri="{FF2B5EF4-FFF2-40B4-BE49-F238E27FC236}">
                <a16:creationId xmlns:a16="http://schemas.microsoft.com/office/drawing/2014/main" id="{98D3D0A8-6DFE-4DA0-9BD9-80C3FED957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3032" y="2801515"/>
            <a:ext cx="6557579" cy="1365744"/>
          </a:xfrm>
          <a:prstGeom prst="rect">
            <a:avLst/>
          </a:prstGeom>
        </p:spPr>
      </p:pic>
    </p:spTree>
    <p:extLst>
      <p:ext uri="{BB962C8B-B14F-4D97-AF65-F5344CB8AC3E}">
        <p14:creationId xmlns:p14="http://schemas.microsoft.com/office/powerpoint/2010/main" val="285540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44A5-A439-A30F-0EED-8AEE29F5BB78}"/>
              </a:ext>
            </a:extLst>
          </p:cNvPr>
          <p:cNvSpPr>
            <a:spLocks noGrp="1"/>
          </p:cNvSpPr>
          <p:nvPr>
            <p:ph type="title"/>
          </p:nvPr>
        </p:nvSpPr>
        <p:spPr>
          <a:xfrm>
            <a:off x="0" y="0"/>
            <a:ext cx="11823129" cy="1325563"/>
          </a:xfrm>
        </p:spPr>
        <p:txBody>
          <a:bodyPr/>
          <a:lstStyle/>
          <a:p>
            <a:r>
              <a:rPr lang="en-US"/>
              <a:t>We introduce students to CS and STEM Careers through “Missions”.</a:t>
            </a:r>
          </a:p>
        </p:txBody>
      </p:sp>
      <p:sp>
        <p:nvSpPr>
          <p:cNvPr id="3" name="Slide Number Placeholder 2">
            <a:extLst>
              <a:ext uri="{FF2B5EF4-FFF2-40B4-BE49-F238E27FC236}">
                <a16:creationId xmlns:a16="http://schemas.microsoft.com/office/drawing/2014/main" id="{C3E1D006-7F09-FD4F-4453-BEEAF745C391}"/>
              </a:ext>
            </a:extLst>
          </p:cNvPr>
          <p:cNvSpPr>
            <a:spLocks noGrp="1"/>
          </p:cNvSpPr>
          <p:nvPr>
            <p:ph type="sldNum" sz="quarter" idx="12"/>
          </p:nvPr>
        </p:nvSpPr>
        <p:spPr/>
        <p:txBody>
          <a:bodyPr/>
          <a:lstStyle/>
          <a:p>
            <a:fld id="{A28F3048-2432-4A98-8169-25A873A9DB3D}" type="slidenum">
              <a:rPr lang="en-US" smtClean="0"/>
              <a:pPr/>
              <a:t>9</a:t>
            </a:fld>
            <a:endParaRPr lang="en-US"/>
          </a:p>
        </p:txBody>
      </p:sp>
      <p:pic>
        <p:nvPicPr>
          <p:cNvPr id="5" name="Picture 4" descr="Diagram&#10;&#10;Description automatically generated">
            <a:extLst>
              <a:ext uri="{FF2B5EF4-FFF2-40B4-BE49-F238E27FC236}">
                <a16:creationId xmlns:a16="http://schemas.microsoft.com/office/drawing/2014/main" id="{0DB66E84-0741-4279-2AAB-96A5EA71D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54" y="1181802"/>
            <a:ext cx="10091019" cy="5676198"/>
          </a:xfrm>
          <a:prstGeom prst="rect">
            <a:avLst/>
          </a:prstGeom>
        </p:spPr>
      </p:pic>
    </p:spTree>
    <p:extLst>
      <p:ext uri="{BB962C8B-B14F-4D97-AF65-F5344CB8AC3E}">
        <p14:creationId xmlns:p14="http://schemas.microsoft.com/office/powerpoint/2010/main" val="1008265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6600"/>
      </a:hlink>
      <a:folHlink>
        <a:srgbClr val="FF66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TotalTime>
  <Words>3588</Words>
  <Application>Microsoft Office PowerPoint</Application>
  <PresentationFormat>Widescreen</PresentationFormat>
  <Paragraphs>679</Paragraphs>
  <Slides>47</Slides>
  <Notes>34</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Arial</vt:lpstr>
      <vt:lpstr>Articulate</vt:lpstr>
      <vt:lpstr>Calibri</vt:lpstr>
      <vt:lpstr>Calibri Light</vt:lpstr>
      <vt:lpstr>Myriad Pro</vt:lpstr>
      <vt:lpstr>verdana</vt:lpstr>
      <vt:lpstr>verdana</vt:lpstr>
      <vt:lpstr>Office Theme</vt:lpstr>
      <vt:lpstr>1_Office Theme</vt:lpstr>
      <vt:lpstr>PowerPoint Presentation</vt:lpstr>
      <vt:lpstr>        STEP 1: Sign Up Today!           </vt:lpstr>
      <vt:lpstr>SAI Interactive brings strong experience in education solutions</vt:lpstr>
      <vt:lpstr>Thinking Media Resources Provide Lifelong Career Awareness</vt:lpstr>
      <vt:lpstr>Thinking Media’s Systems Provide Lifelong Career Awareness</vt:lpstr>
      <vt:lpstr>Sign Up Today!</vt:lpstr>
      <vt:lpstr>Demand for STEM, computer science, career tech workers is growing, but participation by students is lacking.</vt:lpstr>
      <vt:lpstr>PowerPoint Presentation</vt:lpstr>
      <vt:lpstr>We introduce students to CS and STEM Careers through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20-hour course provides everything you need to introduce students to computer science and real, text-based computer programming for MIDDLE SCHOOL!  Includes online lessons, group classroom activities, and complete lesson plans for guiding students through authentic coding experiences.  Topics include:  </vt:lpstr>
      <vt:lpstr>PowerPoint Presentation</vt:lpstr>
      <vt:lpstr>PowerPoint Presentation</vt:lpstr>
      <vt:lpstr>Students Can select a Mission, or teachers can assign specific Missions.</vt:lpstr>
      <vt:lpstr>PowerPoint Presentation</vt:lpstr>
      <vt:lpstr>        Career Blade Launched February 2022!</vt:lpstr>
      <vt:lpstr>We Seek to Connect Students to Opportunities in their Own Communities</vt:lpstr>
      <vt:lpstr>Lessons Link Academics to Local Careers</vt:lpstr>
      <vt:lpstr>Making the Connection Between Students and Businesses</vt:lpstr>
      <vt:lpstr>Career Blade – Informs Students of Local Careers</vt:lpstr>
      <vt:lpstr>PowerPoint Presentation</vt:lpstr>
      <vt:lpstr>Career Blade in Action!</vt:lpstr>
      <vt:lpstr>The Benefits</vt:lpstr>
      <vt:lpstr>Sample Participating Companies</vt:lpstr>
      <vt:lpstr>PowerPoint Presentation</vt:lpstr>
      <vt:lpstr>PowerPoint Presentation</vt:lpstr>
      <vt:lpstr>PowerPoint Presentation</vt:lpstr>
      <vt:lpstr>Ready for Industry™  Provides Essential General Industry Knowledge</vt:lpstr>
      <vt:lpstr>Ready for Industry Addresses Career Awareness for the Job Seeker</vt:lpstr>
      <vt:lpstr>General Course Outline</vt:lpstr>
      <vt:lpstr>Course Outline- Information Technology</vt:lpstr>
      <vt:lpstr>Course Outline- Healthcare</vt:lpstr>
      <vt:lpstr>Course Outline- Logistics</vt:lpstr>
      <vt:lpstr>Course Outline- Manufacturing</vt:lpstr>
      <vt:lpstr>Course Outline- Construction</vt:lpstr>
      <vt:lpstr>Certificate of Completion – Industry Credential(Coming Soon!) </vt:lpstr>
      <vt:lpstr>Ready for Industry –  </vt:lpstr>
      <vt:lpstr>Sign Up Today!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Kirby Johnson</dc:creator>
  <cp:lastModifiedBy>Michele Linch</cp:lastModifiedBy>
  <cp:revision>14</cp:revision>
  <cp:lastPrinted>2022-02-02T15:31:55Z</cp:lastPrinted>
  <dcterms:created xsi:type="dcterms:W3CDTF">2020-12-07T15:46:49Z</dcterms:created>
  <dcterms:modified xsi:type="dcterms:W3CDTF">2023-07-20T17:34:14Z</dcterms:modified>
</cp:coreProperties>
</file>