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1"/>
  </p:notesMasterIdLst>
  <p:handoutMasterIdLst>
    <p:handoutMasterId r:id="rId22"/>
  </p:handoutMasterIdLst>
  <p:sldIdLst>
    <p:sldId id="257" r:id="rId5"/>
    <p:sldId id="389" r:id="rId6"/>
    <p:sldId id="384" r:id="rId7"/>
    <p:sldId id="317" r:id="rId8"/>
    <p:sldId id="279" r:id="rId9"/>
    <p:sldId id="392" r:id="rId10"/>
    <p:sldId id="393" r:id="rId11"/>
    <p:sldId id="398" r:id="rId12"/>
    <p:sldId id="394" r:id="rId13"/>
    <p:sldId id="395" r:id="rId14"/>
    <p:sldId id="401" r:id="rId15"/>
    <p:sldId id="396" r:id="rId16"/>
    <p:sldId id="397" r:id="rId17"/>
    <p:sldId id="399" r:id="rId18"/>
    <p:sldId id="400" r:id="rId19"/>
    <p:sldId id="3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F9D4B4-01DA-4CC0-9273-AF59770EC88B}">
          <p14:sldIdLst>
            <p14:sldId id="257"/>
            <p14:sldId id="389"/>
            <p14:sldId id="384"/>
            <p14:sldId id="317"/>
            <p14:sldId id="279"/>
            <p14:sldId id="392"/>
            <p14:sldId id="393"/>
            <p14:sldId id="398"/>
          </p14:sldIdLst>
        </p14:section>
        <p14:section name="Untitled Section" id="{9A1E362C-97D6-4696-912F-8ED9317D18BC}">
          <p14:sldIdLst>
            <p14:sldId id="394"/>
            <p14:sldId id="395"/>
            <p14:sldId id="401"/>
            <p14:sldId id="396"/>
            <p14:sldId id="397"/>
            <p14:sldId id="399"/>
            <p14:sldId id="400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3725" autoAdjust="0"/>
  </p:normalViewPr>
  <p:slideViewPr>
    <p:cSldViewPr snapToGrid="0">
      <p:cViewPr varScale="1">
        <p:scale>
          <a:sx n="75" d="100"/>
          <a:sy n="75" d="100"/>
        </p:scale>
        <p:origin x="50" y="10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" TargetMode="External"/><Relationship Id="rId2" Type="http://schemas.openxmlformats.org/officeDocument/2006/relationships/hyperlink" Target="https://code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sfirst.withgoogle.com/login?continue=%2Fdashboard%3F" TargetMode="External"/><Relationship Id="rId5" Type="http://schemas.openxmlformats.org/officeDocument/2006/relationships/hyperlink" Target="https://creativecomputing.gse.harvard.edu/guide/index.html" TargetMode="External"/><Relationship Id="rId4" Type="http://schemas.openxmlformats.org/officeDocument/2006/relationships/hyperlink" Target="https://scratch.mit.ed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nplugged.org/en/" TargetMode="External"/><Relationship Id="rId2" Type="http://schemas.openxmlformats.org/officeDocument/2006/relationships/hyperlink" Target="https://ubtecheducation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digitalschoolhouse.org.uk/computing-at-home-10-activities" TargetMode="External"/><Relationship Id="rId5" Type="http://schemas.openxmlformats.org/officeDocument/2006/relationships/hyperlink" Target="https://www.stem.org.uk/resources/collection/3909/computer-science-unplugged" TargetMode="External"/><Relationship Id="rId4" Type="http://schemas.openxmlformats.org/officeDocument/2006/relationships/hyperlink" Target="https://code.org/curriculum/unplugg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.org/" TargetMode="External"/><Relationship Id="rId2" Type="http://schemas.openxmlformats.org/officeDocument/2006/relationships/hyperlink" Target="https://teachcyber.org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versity.org/wiki/Python_Concepts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3.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otatopirates.game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program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rlswhocode.org/" TargetMode="External"/><Relationship Id="rId2" Type="http://schemas.openxmlformats.org/officeDocument/2006/relationships/hyperlink" Target="https://code.org/promote/stats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gethype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y.cs.cmu.edu/" TargetMode="External"/><Relationship Id="rId7" Type="http://schemas.openxmlformats.org/officeDocument/2006/relationships/hyperlink" Target="https://www.tynker.com/" TargetMode="External"/><Relationship Id="rId2" Type="http://schemas.openxmlformats.org/officeDocument/2006/relationships/hyperlink" Target="https://dese.ade.arkansas.gov/Offices/ar-comp-sci-initiative/computer-science-standards-and-course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exrobotics.com/exp" TargetMode="External"/><Relationship Id="rId5" Type="http://schemas.openxmlformats.org/officeDocument/2006/relationships/hyperlink" Target="https://engineerfortheweek.fb.com/" TargetMode="External"/><Relationship Id="rId4" Type="http://schemas.openxmlformats.org/officeDocument/2006/relationships/hyperlink" Target="https://academy.cs.cmu.edu/r/3579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0"/>
            <a:ext cx="3565524" cy="2778769"/>
          </a:xfrm>
        </p:spPr>
        <p:txBody>
          <a:bodyPr anchor="b" anchorCtr="0">
            <a:normAutofit/>
          </a:bodyPr>
          <a:lstStyle/>
          <a:p>
            <a:r>
              <a:rPr lang="en-US" dirty="0"/>
              <a:t>Computer Science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2B447-3F80-5534-6E6A-E36D726BD6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4074160"/>
            <a:ext cx="3565524" cy="1226503"/>
          </a:xfrm>
        </p:spPr>
        <p:txBody>
          <a:bodyPr/>
          <a:lstStyle/>
          <a:p>
            <a:r>
              <a:rPr lang="en-US" dirty="0"/>
              <a:t>Rachel Fish-Magnolia High School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26CC-29F3-D53F-7634-44AA478B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continued: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5E3C-2001-77D2-CF91-48925B888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315721"/>
            <a:ext cx="11090274" cy="4777104"/>
          </a:xfrm>
        </p:spPr>
        <p:txBody>
          <a:bodyPr/>
          <a:lstStyle/>
          <a:p>
            <a:r>
              <a:rPr lang="en-US" dirty="0"/>
              <a:t>Code.org</a:t>
            </a:r>
            <a:br>
              <a:rPr lang="en-US" dirty="0"/>
            </a:br>
            <a:r>
              <a:rPr lang="en-US" dirty="0">
                <a:hlinkClick r:id="rId2"/>
              </a:rPr>
              <a:t>https://code.org/</a:t>
            </a:r>
            <a:endParaRPr lang="en-US" dirty="0"/>
          </a:p>
          <a:p>
            <a:r>
              <a:rPr lang="en-US" dirty="0" err="1"/>
              <a:t>codeHS</a:t>
            </a:r>
            <a:br>
              <a:rPr lang="en-US" dirty="0"/>
            </a:br>
            <a:r>
              <a:rPr lang="en-US" dirty="0">
                <a:hlinkClick r:id="rId3"/>
              </a:rPr>
              <a:t>https://codehs.com</a:t>
            </a:r>
            <a:endParaRPr lang="en-US" dirty="0"/>
          </a:p>
          <a:p>
            <a:r>
              <a:rPr lang="en-US" dirty="0"/>
              <a:t>Scratch</a:t>
            </a:r>
            <a:br>
              <a:rPr lang="en-US" dirty="0"/>
            </a:br>
            <a:r>
              <a:rPr lang="en-US" dirty="0">
                <a:hlinkClick r:id="rId4"/>
              </a:rPr>
              <a:t>https://scratch.mit.edu/</a:t>
            </a:r>
            <a:endParaRPr lang="en-US" dirty="0"/>
          </a:p>
          <a:p>
            <a:r>
              <a:rPr lang="en-US" dirty="0"/>
              <a:t>Creative computing</a:t>
            </a:r>
            <a:br>
              <a:rPr lang="en-US" dirty="0"/>
            </a:br>
            <a:r>
              <a:rPr lang="en-US" dirty="0">
                <a:hlinkClick r:id="rId5"/>
              </a:rPr>
              <a:t>https://creativecomputing.gse.harvard.edu/guide/index.html</a:t>
            </a:r>
            <a:endParaRPr lang="en-US" dirty="0"/>
          </a:p>
          <a:p>
            <a:r>
              <a:rPr lang="en-US" dirty="0"/>
              <a:t>CS First from google</a:t>
            </a:r>
            <a:br>
              <a:rPr lang="en-US" dirty="0"/>
            </a:br>
            <a:r>
              <a:rPr lang="en-US" dirty="0">
                <a:hlinkClick r:id="rId6"/>
              </a:rPr>
              <a:t>https://csfirst.withgoogle.com/login?continue=%2Fdashboard%3F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C0BD8-749C-20EC-BF9F-FA747E06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B202-9344-223E-85DB-5CDEB03D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cont.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BFF88-CC06-8754-06DA-3494DE732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Ubtech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https://ubtecheducation.com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Unplugged activities: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https://www.csunplugged.org/en/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https://code.org/curriculum/unplugged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https://www.stem.org.uk/resources/collection/3909/computer-science-unplugged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https://www.digitalschoolhouse.org.uk/computing-at-home-10-activities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C616-4C30-00D6-B7DE-A13CFB42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9BE35-D6A3-D781-4F63-D6F9CADD4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79C35-9083-1759-8894-7B7307E2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70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62900-E873-5EC0-7E9A-D81C9ED3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8EED-312F-1CC8-D3F2-2202C41E8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Cyber</a:t>
            </a:r>
            <a:br>
              <a:rPr lang="en-US" dirty="0"/>
            </a:br>
            <a:r>
              <a:rPr lang="en-US" dirty="0">
                <a:hlinkClick r:id="rId2"/>
              </a:rPr>
              <a:t>https://teachcyber.org/</a:t>
            </a:r>
            <a:endParaRPr lang="en-US" dirty="0"/>
          </a:p>
          <a:p>
            <a:r>
              <a:rPr lang="en-US" dirty="0"/>
              <a:t>Cyber.org</a:t>
            </a:r>
            <a:br>
              <a:rPr lang="en-US" dirty="0"/>
            </a:br>
            <a:r>
              <a:rPr lang="en-US" dirty="0">
                <a:hlinkClick r:id="rId3"/>
              </a:rPr>
              <a:t>https://cyber.org/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39148-0CC0-EA29-3730-53FEE120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0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D26C-CEAB-8732-FCA8-49AB46CC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27" y="528449"/>
            <a:ext cx="3566160" cy="3098671"/>
          </a:xfrm>
        </p:spPr>
        <p:txBody>
          <a:bodyPr/>
          <a:lstStyle/>
          <a:p>
            <a:r>
              <a:rPr lang="en-US" dirty="0"/>
              <a:t>Certifications for programming</a:t>
            </a:r>
            <a:br>
              <a:rPr lang="en-US" dirty="0"/>
            </a:br>
            <a:br>
              <a:rPr lang="en-US" dirty="0"/>
            </a:br>
            <a:r>
              <a:rPr lang="en-US" sz="1200" dirty="0"/>
              <a:t>https://dcte.ade.arkansas.gov/docs/Resources//STEM%20POS%20Pathways%20with%20Certifications%20March%202021.pdf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3C3C8-1B19-A4A1-34F8-4E68760746E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2" y="4097338"/>
            <a:ext cx="9541155" cy="23510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PCAP-Certified associate in python programming $320 (practice test and test)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 TIA A+ ($240) and can be taken through certiport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a java script one through certiport as well.</a:t>
            </a:r>
          </a:p>
          <a:p>
            <a:r>
              <a:rPr lang="en-US" sz="1400" dirty="0"/>
              <a:t>Possible funding through Perkins or another grant for these.</a:t>
            </a:r>
          </a:p>
          <a:p>
            <a:endParaRPr lang="en-US" dirty="0"/>
          </a:p>
        </p:txBody>
      </p:sp>
      <p:pic>
        <p:nvPicPr>
          <p:cNvPr id="9" name="Picture Placeholder 8" descr="Icon&#10;&#10;Description automatically generated">
            <a:extLst>
              <a:ext uri="{FF2B5EF4-FFF2-40B4-BE49-F238E27FC236}">
                <a16:creationId xmlns:a16="http://schemas.microsoft.com/office/drawing/2014/main" id="{878D4447-F4E0-A16E-6E5E-04B35B1B32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p:blipFill>
        <p:spPr>
          <a:xfrm>
            <a:off x="5535809" y="656633"/>
            <a:ext cx="3204779" cy="3204779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6B15C-255F-1658-30D1-CA8A7465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CD9E97-2E8C-8520-D803-5C6A6ACCBE17}"/>
              </a:ext>
            </a:extLst>
          </p:cNvPr>
          <p:cNvSpPr txBox="1"/>
          <p:nvPr/>
        </p:nvSpPr>
        <p:spPr>
          <a:xfrm>
            <a:off x="5662612" y="3866506"/>
            <a:ext cx="5132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.wikiversity.org/wiki/Python_Concept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941136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75AC-9C66-3039-0654-B4E984A46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am going to do this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5E5C5-4A3C-D929-0E94-AAC370D8C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programming 1—I will be using Amazon’s future engineer program (its free).  I will be using the CS python fundamentals course.  there are several others including AP courses.</a:t>
            </a:r>
          </a:p>
          <a:p>
            <a:r>
              <a:rPr lang="en-US" dirty="0"/>
              <a:t>Programming 2-CMU academy CS2 program</a:t>
            </a:r>
          </a:p>
          <a:p>
            <a:r>
              <a:rPr lang="en-US" dirty="0"/>
              <a:t>Adding in fun and games—potato pirate, enter the </a:t>
            </a:r>
            <a:r>
              <a:rPr lang="en-US" dirty="0" err="1"/>
              <a:t>spudnet</a:t>
            </a:r>
            <a:r>
              <a:rPr lang="en-US" dirty="0"/>
              <a:t>, and battle chips (</a:t>
            </a:r>
            <a:r>
              <a:rPr lang="en-US" dirty="0">
                <a:hlinkClick r:id="rId2"/>
              </a:rPr>
              <a:t>https://potatopirates.game/</a:t>
            </a:r>
            <a:endParaRPr lang="en-US" dirty="0"/>
          </a:p>
          <a:p>
            <a:r>
              <a:rPr lang="en-US" dirty="0"/>
              <a:t>Unplugged activities to get the concepts across.  </a:t>
            </a:r>
          </a:p>
          <a:p>
            <a:pPr lvl="1"/>
            <a:r>
              <a:rPr lang="en-US" dirty="0"/>
              <a:t>Read the book “if you give a mouse a cookie—scope and sequence)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17FFB-44EF-738F-4E78-7634D1BB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CABB1-DDCF-1156-8094-0FB933BBC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52FA-FAAE-702E-5C8B-7C093205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15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1E16-168B-D75F-2DA8-A44D5B313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you can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87C21-E9A0-5A87-CC45-8FBA07D28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CSTA Arkansas</a:t>
            </a:r>
          </a:p>
          <a:p>
            <a:r>
              <a:rPr lang="en-US" dirty="0"/>
              <a:t>Join CSTA as at least a basic member or if you have your 528 you can be a CSTA+ member</a:t>
            </a:r>
          </a:p>
          <a:p>
            <a:r>
              <a:rPr lang="en-US" dirty="0"/>
              <a:t>Check out some of the curriculum—go through it yourself.  If you hate it chances are your students will too</a:t>
            </a:r>
          </a:p>
          <a:p>
            <a:r>
              <a:rPr lang="en-US" dirty="0"/>
              <a:t>Promote your class—print posters, go to club days, social media, any other ideas?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8E187-3B3A-E487-2DD3-CC880E131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FEB39-3DFF-27DB-B52B-E589ECCC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547F3-CC8A-A254-9D8E-43F87972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1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/>
          <a:lstStyle/>
          <a:p>
            <a:r>
              <a:rPr lang="en-US" dirty="0"/>
              <a:t>Rachel Fish</a:t>
            </a:r>
          </a:p>
          <a:p>
            <a:r>
              <a:rPr lang="en-US" dirty="0"/>
              <a:t>rachel.fish@magnoliaschools.net</a:t>
            </a:r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677306"/>
            <a:ext cx="3565525" cy="3415519"/>
          </a:xfrm>
        </p:spPr>
        <p:txBody>
          <a:bodyPr/>
          <a:lstStyle/>
          <a:p>
            <a:r>
              <a:rPr lang="en-US" dirty="0"/>
              <a:t>What is computer science?</a:t>
            </a:r>
          </a:p>
          <a:p>
            <a:r>
              <a:rPr lang="en-US" dirty="0"/>
              <a:t>What is programming?</a:t>
            </a:r>
          </a:p>
          <a:p>
            <a:r>
              <a:rPr lang="en-US" dirty="0"/>
              <a:t>What is cybersecurity?</a:t>
            </a:r>
          </a:p>
          <a:p>
            <a:r>
              <a:rPr lang="en-US" dirty="0"/>
              <a:t>Resources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  <p:pic>
        <p:nvPicPr>
          <p:cNvPr id="8" name="Picture Placeholder 7" descr="Digital Data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Picture Placeholder 9" descr="Data Point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Picture Placeholder 11" descr="Data Backgrou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915FE2C5-E66A-4405-B19E-2C5C546C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3418ADF-358F-4647-A511-FCFFEDA8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pic>
        <p:nvPicPr>
          <p:cNvPr id="18" name="Picture Placeholder 17" descr="A group of people sitting at a table">
            <a:extLst>
              <a:ext uri="{FF2B5EF4-FFF2-40B4-BE49-F238E27FC236}">
                <a16:creationId xmlns:a16="http://schemas.microsoft.com/office/drawing/2014/main" id="{E2536017-F539-430C-A901-70AB81CA61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0"/>
            <a:ext cx="3054096" cy="3776472"/>
          </a:xfrm>
        </p:spPr>
      </p:pic>
      <p:pic>
        <p:nvPicPr>
          <p:cNvPr id="20" name="Picture Placeholder 19" descr="Data Points Digital background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3054096" y="0"/>
            <a:ext cx="3054096" cy="3776472"/>
          </a:xfrm>
        </p:spPr>
      </p:pic>
      <p:pic>
        <p:nvPicPr>
          <p:cNvPr id="25" name="Picture Placeholder 24" descr="Digital Graph Screen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9137904" y="0"/>
            <a:ext cx="3054096" cy="3776472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3" name="Picture Placeholder 22" descr="A person drawing on a white board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6083808" y="0"/>
            <a:ext cx="3054096" cy="3776472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5127060-CDBF-435F-9009-A5451CCE305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563" y="3921760"/>
            <a:ext cx="6221412" cy="28448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I have my Associate of Arts in Business from </a:t>
            </a:r>
            <a:r>
              <a:rPr lang="en-US" dirty="0" err="1"/>
              <a:t>SouthArk</a:t>
            </a:r>
            <a:r>
              <a:rPr lang="en-US" dirty="0"/>
              <a:t>.  I have my Bachelor’s of Business Administration from SAU and Master’s of Art in Teaching with an emphasis in business from SAU.  </a:t>
            </a:r>
          </a:p>
          <a:p>
            <a:r>
              <a:rPr lang="en-US" dirty="0"/>
              <a:t>I am going into my 4</a:t>
            </a:r>
            <a:r>
              <a:rPr lang="en-US" baseline="30000" dirty="0"/>
              <a:t>th</a:t>
            </a:r>
            <a:r>
              <a:rPr lang="en-US" dirty="0"/>
              <a:t> year teaching business at MHS.  </a:t>
            </a:r>
          </a:p>
          <a:p>
            <a:r>
              <a:rPr lang="en-US" dirty="0"/>
              <a:t>Took over yearbook and computer science this past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What is Computer Science?</a:t>
            </a:r>
            <a:endParaRPr lang="en-US" sz="6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024" y="756920"/>
            <a:ext cx="3566160" cy="474445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According to webster’s dictionary computer science is </a:t>
            </a:r>
            <a:r>
              <a:rPr lang="en-US" b="0" i="0" dirty="0">
                <a:effectLst/>
                <a:latin typeface="Agency FB" panose="020B0503020202020204" pitchFamily="34" charset="0"/>
              </a:rPr>
              <a:t>a branch of science that deals with the theory of computation or the design of computers.</a:t>
            </a:r>
            <a:endParaRPr lang="en-US" dirty="0">
              <a:latin typeface="Agency FB" panose="020B0503020202020204" pitchFamily="34" charset="0"/>
            </a:endParaRPr>
          </a:p>
        </p:txBody>
      </p:sp>
      <p:pic>
        <p:nvPicPr>
          <p:cNvPr id="18" name="Picture Placeholder 17" descr="A person drawing on a white board">
            <a:extLst>
              <a:ext uri="{FF2B5EF4-FFF2-40B4-BE49-F238E27FC236}">
                <a16:creationId xmlns:a16="http://schemas.microsoft.com/office/drawing/2014/main" id="{301557C2-9072-409B-88EC-E8577CEFCA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35809" y="656633"/>
            <a:ext cx="5132388" cy="5132388"/>
          </a:xfrm>
        </p:spPr>
      </p:pic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24D70D-C954-0C27-2D99-0652EB2B32A5}"/>
              </a:ext>
            </a:extLst>
          </p:cNvPr>
          <p:cNvSpPr txBox="1"/>
          <p:nvPr/>
        </p:nvSpPr>
        <p:spPr>
          <a:xfrm>
            <a:off x="6827520" y="6201367"/>
            <a:ext cx="41046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0" dirty="0">
                <a:solidFill>
                  <a:srgbClr val="303336"/>
                </a:solidFill>
                <a:effectLst/>
                <a:latin typeface="Agency FB" panose="020B0503020202020204" pitchFamily="34" charset="0"/>
              </a:rPr>
              <a:t>“</a:t>
            </a:r>
            <a:r>
              <a:rPr lang="en-US" sz="1050" b="0" i="0" dirty="0">
                <a:effectLst/>
                <a:latin typeface="Agency FB" panose="020B0503020202020204" pitchFamily="34" charset="0"/>
              </a:rPr>
              <a:t>Computer science.” </a:t>
            </a:r>
            <a:r>
              <a:rPr lang="en-US" sz="1050" b="0" i="1" dirty="0">
                <a:effectLst/>
                <a:latin typeface="Agency FB" panose="020B0503020202020204" pitchFamily="34" charset="0"/>
              </a:rPr>
              <a:t>Merriam-Webster.com Dictionary</a:t>
            </a:r>
            <a:r>
              <a:rPr lang="en-US" sz="1050" b="0" i="0" dirty="0">
                <a:effectLst/>
                <a:latin typeface="Agency FB" panose="020B0503020202020204" pitchFamily="34" charset="0"/>
              </a:rPr>
              <a:t>, Merriam-Webster, https://www.merriam-webster.com/dictionary/computer%20science. Accessed 18 May. 2022.</a:t>
            </a:r>
            <a:endParaRPr lang="en-US" sz="105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AB6B-68B1-0F13-67E9-6B85692B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programming?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2AEA2-5295-E653-6DF9-ACBB4E63C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709269"/>
          </a:xfrm>
        </p:spPr>
        <p:txBody>
          <a:bodyPr/>
          <a:lstStyle/>
          <a:p>
            <a:pPr algn="l" fontAlgn="base"/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the planning, scheduling, or performing of a </a:t>
            </a:r>
            <a:r>
              <a:rPr lang="en-US" b="0" i="0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</a:t>
            </a:r>
            <a:endParaRPr lang="en-US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algn="l" fontAlgn="base"/>
            <a:r>
              <a:rPr lang="en-US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2a</a:t>
            </a:r>
            <a:r>
              <a:rPr lang="en-US" b="1" i="0" dirty="0">
                <a:solidFill>
                  <a:schemeClr val="tx1"/>
                </a:solidFill>
                <a:effectLst/>
                <a:latin typeface="inherit"/>
              </a:rPr>
              <a:t>: 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the process of instructing or learning by means of an instructional program</a:t>
            </a:r>
          </a:p>
          <a:p>
            <a:pPr algn="l" fontAlgn="base"/>
            <a:r>
              <a:rPr lang="en-US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b</a:t>
            </a:r>
            <a:r>
              <a:rPr lang="en-US" b="1" i="0" dirty="0">
                <a:solidFill>
                  <a:schemeClr val="tx1"/>
                </a:solidFill>
                <a:effectLst/>
                <a:latin typeface="inherit"/>
              </a:rPr>
              <a:t>: 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the process of preparing an instructional program for a device (such as a computer)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BA31F-26F3-5746-45E6-E0787572B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Programming is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933DF4-274A-BEC3-E558-77C654AA585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programming is the hands-on application of designing, writing, testing, debugging, and maintaining computer software.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D3A67-AC11-06FE-A80E-72708DE39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6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EAC314B-5857-29AF-E7FA-4418E899E4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 of programming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00F17D-4C3F-6205-E90E-49096F8B5764}"/>
              </a:ext>
            </a:extLst>
          </p:cNvPr>
          <p:cNvSpPr txBox="1"/>
          <p:nvPr/>
        </p:nvSpPr>
        <p:spPr>
          <a:xfrm>
            <a:off x="873760" y="6235104"/>
            <a:ext cx="98247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0" dirty="0">
                <a:effectLst/>
                <a:latin typeface="Open Sans" panose="020B0606030504020204" pitchFamily="34" charset="0"/>
              </a:rPr>
              <a:t>“Programming.” </a:t>
            </a:r>
            <a:r>
              <a:rPr lang="en-US" sz="1050" b="0" i="1" dirty="0">
                <a:effectLst/>
                <a:latin typeface="Open Sans" panose="020B0606030504020204" pitchFamily="34" charset="0"/>
              </a:rPr>
              <a:t>Merriam-Webster.com Dictionary</a:t>
            </a:r>
            <a:r>
              <a:rPr lang="en-US" sz="1050" b="0" i="0" dirty="0">
                <a:effectLst/>
                <a:latin typeface="Open Sans" panose="020B0606030504020204" pitchFamily="34" charset="0"/>
              </a:rPr>
              <a:t>, Merriam-Webster, https://www.merriam-webster.com/dictionary/programming. Accessed 18 May. 2022.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346460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BCA67-6888-E589-47E3-C7E35A15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cybersecurity?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DF158-14C2-1E97-6284-2E70F4B73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measures taken to protect a computer or computer system (as on the Internet) against unauthorized access or attack</a:t>
            </a:r>
          </a:p>
          <a:p>
            <a:endParaRPr lang="en-US" dirty="0">
              <a:solidFill>
                <a:schemeClr val="tx1"/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This is a highly needed skill especially since we live in a technological age.  Students can get CompTIA certified and be able to get a job right out of high school.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DDCA-F27D-3786-0332-F0FE901B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1E8EE8-01D5-5BD4-3089-06AD8E120C9D}"/>
              </a:ext>
            </a:extLst>
          </p:cNvPr>
          <p:cNvSpPr txBox="1"/>
          <p:nvPr/>
        </p:nvSpPr>
        <p:spPr>
          <a:xfrm>
            <a:off x="1112520" y="5257800"/>
            <a:ext cx="1045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effectLst/>
                <a:latin typeface="Open Sans" panose="020B0606030504020204" pitchFamily="34" charset="0"/>
              </a:rPr>
              <a:t>“Cybersecurity.” </a:t>
            </a:r>
            <a:r>
              <a:rPr lang="en-US" b="0" i="1" dirty="0">
                <a:effectLst/>
                <a:latin typeface="Open Sans" panose="020B0606030504020204" pitchFamily="34" charset="0"/>
              </a:rPr>
              <a:t>Merriam-Webster.com Dictionary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, Merriam-Webster, https://www.merriam-webster.com/dictionary/cybersecurity. Accessed 18 May. 2022.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2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D0140-8A29-E9FF-864D-69B1F3D4D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98DADB-037A-E1DA-382A-51DFE8159651}"/>
              </a:ext>
            </a:extLst>
          </p:cNvPr>
          <p:cNvSpPr txBox="1"/>
          <p:nvPr/>
        </p:nvSpPr>
        <p:spPr>
          <a:xfrm>
            <a:off x="370840" y="1681480"/>
            <a:ext cx="111556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is required now for all 9-12 grade students to have at least one computer science class in order to graduate in Arkansas. 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Stats from Code.org</a:t>
            </a:r>
          </a:p>
          <a:p>
            <a:r>
              <a:rPr lang="en-US" sz="2400" dirty="0">
                <a:hlinkClick r:id="rId2"/>
              </a:rPr>
              <a:t>https://code.org/promote/stats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Women in computer science—only about 18% of women earn computer science degrees.  </a:t>
            </a:r>
          </a:p>
          <a:p>
            <a:endParaRPr lang="en-US" sz="2400" dirty="0"/>
          </a:p>
          <a:p>
            <a:r>
              <a:rPr lang="en-US" sz="2400" dirty="0"/>
              <a:t>Ways to include girls:  coding clubs such as </a:t>
            </a:r>
            <a:r>
              <a:rPr lang="en-US" sz="2400" dirty="0">
                <a:hlinkClick r:id="rId3"/>
              </a:rPr>
              <a:t>www.girlswhocode.org</a:t>
            </a:r>
            <a:r>
              <a:rPr lang="en-US" sz="2400" dirty="0"/>
              <a:t> or </a:t>
            </a:r>
            <a:r>
              <a:rPr lang="en-US" sz="2400" dirty="0">
                <a:hlinkClick r:id="rId4"/>
              </a:rPr>
              <a:t>www.gethype.org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6253F-7A8C-FC1F-9365-3B226FC1334F}"/>
              </a:ext>
            </a:extLst>
          </p:cNvPr>
          <p:cNvSpPr txBox="1"/>
          <p:nvPr/>
        </p:nvSpPr>
        <p:spPr>
          <a:xfrm>
            <a:off x="675640" y="767080"/>
            <a:ext cx="530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STATS:</a:t>
            </a:r>
          </a:p>
        </p:txBody>
      </p:sp>
    </p:spTree>
    <p:extLst>
      <p:ext uri="{BB962C8B-B14F-4D97-AF65-F5344CB8AC3E}">
        <p14:creationId xmlns:p14="http://schemas.microsoft.com/office/powerpoint/2010/main" val="272780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A892-D14A-43E0-6CC9-4D7BF466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531A1-84DC-C3AD-A8F1-876FA48DF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361441"/>
            <a:ext cx="11090274" cy="4731384"/>
          </a:xfrm>
        </p:spPr>
        <p:txBody>
          <a:bodyPr/>
          <a:lstStyle/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is the website for the Arkansas standards</a:t>
            </a:r>
            <a:b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solidFill>
                  <a:srgbClr val="0066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https://dese.ade.arkansas.gov/Offices/ar-comp-sci-initiative/computer-science-standards-and-courses</a:t>
            </a:r>
            <a:endParaRPr lang="en-US" dirty="0"/>
          </a:p>
          <a:p>
            <a:r>
              <a:rPr lang="en-US" dirty="0"/>
              <a:t>CMU </a:t>
            </a:r>
            <a:br>
              <a:rPr lang="en-US" dirty="0"/>
            </a:br>
            <a:r>
              <a:rPr lang="en-US" dirty="0">
                <a:hlinkClick r:id="rId3"/>
              </a:rPr>
              <a:t>https://academy.cs.cmu.edu/</a:t>
            </a:r>
            <a:br>
              <a:rPr lang="en-US" dirty="0"/>
            </a:br>
            <a:r>
              <a:rPr lang="en-US" dirty="0">
                <a:hlinkClick r:id="rId4"/>
              </a:rPr>
              <a:t>https://academy.cs.cmu.edu/r/357912</a:t>
            </a:r>
            <a:endParaRPr lang="en-US" dirty="0"/>
          </a:p>
          <a:p>
            <a:r>
              <a:rPr lang="en-US" dirty="0"/>
              <a:t>Engineer for the week</a:t>
            </a:r>
            <a:br>
              <a:rPr lang="en-US" dirty="0"/>
            </a:br>
            <a:r>
              <a:rPr lang="en-US" dirty="0">
                <a:hlinkClick r:id="rId5"/>
              </a:rPr>
              <a:t>https://engineerfortheweek.fb.com/</a:t>
            </a:r>
            <a:endParaRPr lang="en-US" dirty="0"/>
          </a:p>
          <a:p>
            <a:r>
              <a:rPr lang="en-US" dirty="0"/>
              <a:t>Vex robotics</a:t>
            </a:r>
            <a:br>
              <a:rPr lang="en-US" dirty="0"/>
            </a:br>
            <a:r>
              <a:rPr lang="en-US" dirty="0">
                <a:hlinkClick r:id="rId6"/>
              </a:rPr>
              <a:t>https://www.vexrobotics.com/exp</a:t>
            </a:r>
            <a:endParaRPr lang="en-US" dirty="0"/>
          </a:p>
          <a:p>
            <a:r>
              <a:rPr lang="en-US" dirty="0"/>
              <a:t>Tynker</a:t>
            </a:r>
            <a:br>
              <a:rPr lang="en-US" dirty="0"/>
            </a:br>
            <a:r>
              <a:rPr lang="en-US" dirty="0">
                <a:hlinkClick r:id="rId7"/>
              </a:rPr>
              <a:t>https://www.tynker.com/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B44C6-640F-328E-9C18-E8F445AC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59943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{0F31A10A-6E70-44A6-AD1B-67354EEC13EA}tf33713516_win32</Template>
  <TotalTime>744</TotalTime>
  <Words>956</Words>
  <Application>Microsoft Office PowerPoint</Application>
  <PresentationFormat>Widescreen</PresentationFormat>
  <Paragraphs>111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Agency FB</vt:lpstr>
      <vt:lpstr>Arial</vt:lpstr>
      <vt:lpstr>Calibri</vt:lpstr>
      <vt:lpstr>Gill Sans MT</vt:lpstr>
      <vt:lpstr>inherit</vt:lpstr>
      <vt:lpstr>Open Sans</vt:lpstr>
      <vt:lpstr>Walbaum Display</vt:lpstr>
      <vt:lpstr>3DFloatVTI</vt:lpstr>
      <vt:lpstr>Computer Science</vt:lpstr>
      <vt:lpstr>Agenda</vt:lpstr>
      <vt:lpstr>Introduction</vt:lpstr>
      <vt:lpstr>What is Computer Science?</vt:lpstr>
      <vt:lpstr>According to webster’s dictionary computer science is a branch of science that deals with the theory of computation or the design of computers.</vt:lpstr>
      <vt:lpstr>What is programming?</vt:lpstr>
      <vt:lpstr>What is cybersecurity?</vt:lpstr>
      <vt:lpstr>PowerPoint Presentation</vt:lpstr>
      <vt:lpstr>Resources:</vt:lpstr>
      <vt:lpstr>Resources continued:</vt:lpstr>
      <vt:lpstr>Resources cont. </vt:lpstr>
      <vt:lpstr>Cybersecurity resources </vt:lpstr>
      <vt:lpstr>Certifications for programming  https://dcte.ade.arkansas.gov/docs/Resources//STEM%20POS%20Pathways%20with%20Certifications%20March%202021.pdf </vt:lpstr>
      <vt:lpstr>What I am going to do this year</vt:lpstr>
      <vt:lpstr>Things you can do: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Tamale Tactics</dc:title>
  <dc:creator>Rachel Fish</dc:creator>
  <cp:lastModifiedBy>Rachel Fish</cp:lastModifiedBy>
  <cp:revision>3</cp:revision>
  <dcterms:created xsi:type="dcterms:W3CDTF">2022-05-18T18:11:31Z</dcterms:created>
  <dcterms:modified xsi:type="dcterms:W3CDTF">2022-07-27T00:34:20Z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