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58" r:id="rId3"/>
    <p:sldId id="262" r:id="rId4"/>
    <p:sldId id="273" r:id="rId5"/>
    <p:sldId id="274" r:id="rId6"/>
    <p:sldId id="275" r:id="rId7"/>
    <p:sldId id="276" r:id="rId8"/>
    <p:sldId id="264" r:id="rId9"/>
    <p:sldId id="277" r:id="rId10"/>
    <p:sldId id="278" r:id="rId11"/>
    <p:sldId id="279" r:id="rId12"/>
    <p:sldId id="281" r:id="rId13"/>
    <p:sldId id="28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58CDB-63F7-4B41-8763-9E34880E0B77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14C9AC-481A-4E0F-BC39-FDCCD14DC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407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8cf2c72a89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8cf2c72a89_0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54370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8cf2c72a89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8cf2c72a89_0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86312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8cf2c72a89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8cf2c72a89_0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624236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8cf2c72a89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8cf2c72a89_0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403015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8cf2c72a89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8cf2c72a89_0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529697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amount of our</a:t>
            </a:r>
            <a:r>
              <a:rPr lang="en-US" baseline="0" dirty="0" smtClean="0"/>
              <a:t> Perkins allocations for all 23 school districts is less that the amount the Little Rock School District receives in Perkins funding.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4C9AC-481A-4E0F-BC39-FDCCD14DCFD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3228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r>
              <a:rPr lang="en-US" dirty="0" smtClean="0"/>
              <a:t>For example purchasing</a:t>
            </a:r>
            <a:r>
              <a:rPr lang="en-US" baseline="0" dirty="0" smtClean="0"/>
              <a:t> a single teacher laptop would not be approved.  Purchasing a set of Healthy Appliances for all teachers teaching the Nutrition Science and Dietetics POS-Size and </a:t>
            </a:r>
            <a:r>
              <a:rPr lang="en-US" baseline="0" dirty="0" smtClean="0"/>
              <a:t>Scope</a:t>
            </a:r>
          </a:p>
          <a:p>
            <a:pPr marL="15875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Teachers should submit any proposed Perkins project to your CTE Coordinator no later than May 15</a:t>
            </a:r>
            <a:r>
              <a:rPr lang="en-US" baseline="30000" dirty="0" smtClean="0"/>
              <a:t>th</a:t>
            </a:r>
            <a:r>
              <a:rPr lang="en-US" baseline="0" dirty="0" smtClean="0"/>
              <a:t> for the following school year</a:t>
            </a:r>
            <a:endParaRPr lang="en-US" dirty="0" smtClean="0"/>
          </a:p>
          <a:p>
            <a:pPr marL="15875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1891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r>
              <a:rPr lang="en-US" dirty="0" smtClean="0"/>
              <a:t>One thing I forgot to mention</a:t>
            </a:r>
            <a:r>
              <a:rPr lang="en-US" baseline="0" dirty="0" smtClean="0"/>
              <a:t> is your school’s CTE Department must have two Advisory Council Meeting per year.  We take care of your Spring Advisory Council Meeting, but you all need to have a Fall Meeting.</a:t>
            </a:r>
          </a:p>
          <a:p>
            <a:pPr marL="158750" indent="0">
              <a:buNone/>
            </a:pPr>
            <a:r>
              <a:rPr lang="en-US" baseline="0" dirty="0" smtClean="0"/>
              <a:t>Please talk to the other CTE teachers in your building to set a date.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750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10995200" y="5661233"/>
            <a:ext cx="1196800" cy="11968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" name="Google Shape;11;p2"/>
          <p:cNvSpPr/>
          <p:nvPr/>
        </p:nvSpPr>
        <p:spPr>
          <a:xfrm flipH="1">
            <a:off x="10995200" y="5661167"/>
            <a:ext cx="1196800" cy="1196800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520700" y="2425700"/>
            <a:ext cx="10962800" cy="124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520700" y="3718840"/>
            <a:ext cx="10962800" cy="57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11364721" y="6260831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399983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>
            <a:spLocks noGrp="1"/>
          </p:cNvSpPr>
          <p:nvPr>
            <p:ph type="title" hasCustomPrompt="1"/>
          </p:nvPr>
        </p:nvSpPr>
        <p:spPr>
          <a:xfrm>
            <a:off x="634000" y="1678033"/>
            <a:ext cx="109628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6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6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6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6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6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6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6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6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6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>
            <a:spLocks noGrp="1"/>
          </p:cNvSpPr>
          <p:nvPr>
            <p:ph type="body" idx="1"/>
          </p:nvPr>
        </p:nvSpPr>
        <p:spPr>
          <a:xfrm>
            <a:off x="634000" y="4406167"/>
            <a:ext cx="109628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ctr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11364721" y="6260831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739521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42D3-0339-473B-9F52-318CB0B26E2C}" type="datetimeFigureOut">
              <a:rPr lang="en-US" smtClean="0"/>
              <a:t>7/8/2022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FCE42-769A-42D6-9A56-3DDE7882D3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015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42D3-0339-473B-9F52-318CB0B26E2C}" type="datetimeFigureOut">
              <a:rPr lang="en-US" smtClean="0"/>
              <a:t>7/8/2022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FCE42-769A-42D6-9A56-3DDE7882D3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311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614600" y="2753800"/>
            <a:ext cx="10962800" cy="135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11364721" y="6260831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606247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rot="10800000" flipH="1">
            <a:off x="0" y="2248000"/>
            <a:ext cx="12192000" cy="461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0" name="Google Shape;20;p4"/>
          <p:cNvSpPr/>
          <p:nvPr/>
        </p:nvSpPr>
        <p:spPr>
          <a:xfrm>
            <a:off x="0" y="2248000"/>
            <a:ext cx="12192000" cy="1448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629200" y="984967"/>
            <a:ext cx="10962800" cy="102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629200" y="2558767"/>
            <a:ext cx="10962800" cy="361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11364721" y="6260831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762479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rot="10800000" flipH="1">
            <a:off x="0" y="2248000"/>
            <a:ext cx="12192000" cy="461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6" name="Google Shape;26;p5"/>
          <p:cNvSpPr/>
          <p:nvPr/>
        </p:nvSpPr>
        <p:spPr>
          <a:xfrm>
            <a:off x="0" y="2248000"/>
            <a:ext cx="12192000" cy="1448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629200" y="984967"/>
            <a:ext cx="10962800" cy="102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629200" y="2558767"/>
            <a:ext cx="5333200" cy="361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6259000" y="2558767"/>
            <a:ext cx="5333200" cy="361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11364721" y="6260831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3145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rot="10800000" flipH="1">
            <a:off x="0" y="875200"/>
            <a:ext cx="12192000" cy="5982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" name="Google Shape;33;p6"/>
          <p:cNvSpPr/>
          <p:nvPr/>
        </p:nvSpPr>
        <p:spPr>
          <a:xfrm>
            <a:off x="0" y="875133"/>
            <a:ext cx="12192000" cy="1448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131000" y="21800"/>
            <a:ext cx="11768800" cy="8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11364721" y="6260831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988364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rot="10800000" flipH="1">
            <a:off x="4368800" y="33"/>
            <a:ext cx="78232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" name="Google Shape;38;p7"/>
          <p:cNvSpPr/>
          <p:nvPr/>
        </p:nvSpPr>
        <p:spPr>
          <a:xfrm rot="-5400000">
            <a:off x="1012200" y="3356600"/>
            <a:ext cx="6858000" cy="1448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301437" y="477067"/>
            <a:ext cx="3744000" cy="127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301433" y="1954400"/>
            <a:ext cx="3744000" cy="421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0639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600">
                <a:solidFill>
                  <a:schemeClr val="lt1"/>
                </a:solidFill>
              </a:defRPr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600">
                <a:solidFill>
                  <a:schemeClr val="lt1"/>
                </a:solidFill>
              </a:defRPr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600">
                <a:solidFill>
                  <a:schemeClr val="lt1"/>
                </a:solidFill>
              </a:defRPr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600">
                <a:solidFill>
                  <a:schemeClr val="lt1"/>
                </a:solidFill>
              </a:defRPr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600">
                <a:solidFill>
                  <a:schemeClr val="lt1"/>
                </a:solidFill>
              </a:defRPr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600">
                <a:solidFill>
                  <a:schemeClr val="lt1"/>
                </a:solidFill>
              </a:defRPr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600">
                <a:solidFill>
                  <a:schemeClr val="lt1"/>
                </a:solidFill>
              </a:defRPr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600">
                <a:solidFill>
                  <a:schemeClr val="lt1"/>
                </a:solidFill>
              </a:defRPr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Clr>
                <a:schemeClr val="lt1"/>
              </a:buClr>
              <a:buSzPts val="1200"/>
              <a:buChar char="■"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11364721" y="6260831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57334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653667" y="651000"/>
            <a:ext cx="83028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11364721" y="6260831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522704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6096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7" name="Google Shape;47;p9"/>
          <p:cNvSpPr/>
          <p:nvPr/>
        </p:nvSpPr>
        <p:spPr>
          <a:xfrm rot="5400000">
            <a:off x="2595233" y="3357000"/>
            <a:ext cx="6857200" cy="1448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6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5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5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5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5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5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5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5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5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5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354000" y="3705956"/>
            <a:ext cx="53936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6586000" y="965600"/>
            <a:ext cx="5116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11364721" y="6260831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714337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rot="10800000" flipH="1">
            <a:off x="0" y="0"/>
            <a:ext cx="12192000" cy="6261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4" name="Google Shape;54;p10"/>
          <p:cNvSpPr/>
          <p:nvPr/>
        </p:nvSpPr>
        <p:spPr>
          <a:xfrm rot="10800000" flipH="1">
            <a:off x="0" y="6163633"/>
            <a:ext cx="12192000" cy="988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5" name="Google Shape;55;p10"/>
          <p:cNvSpPr txBox="1">
            <a:spLocks noGrp="1"/>
          </p:cNvSpPr>
          <p:nvPr>
            <p:ph type="body" idx="1"/>
          </p:nvPr>
        </p:nvSpPr>
        <p:spPr>
          <a:xfrm>
            <a:off x="76200" y="6262433"/>
            <a:ext cx="11176000" cy="59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30479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6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sldNum" idx="12"/>
          </p:nvPr>
        </p:nvSpPr>
        <p:spPr>
          <a:xfrm>
            <a:off x="11364721" y="6260831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518153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29200" y="984967"/>
            <a:ext cx="10962800" cy="102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29200" y="2558767"/>
            <a:ext cx="10962800" cy="361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364721" y="6260831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333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333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333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333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333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333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333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333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333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13389430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3"/>
          <p:cNvSpPr txBox="1">
            <a:spLocks noGrp="1"/>
          </p:cNvSpPr>
          <p:nvPr>
            <p:ph type="title"/>
          </p:nvPr>
        </p:nvSpPr>
        <p:spPr>
          <a:xfrm>
            <a:off x="256032" y="302800"/>
            <a:ext cx="9993468" cy="1279112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r>
              <a:rPr lang="en" sz="2800" dirty="0"/>
              <a:t>Perkins </a:t>
            </a:r>
            <a:r>
              <a:rPr lang="en" sz="2800" dirty="0" smtClean="0"/>
              <a:t>V - </a:t>
            </a:r>
            <a:r>
              <a:rPr lang="en-US" sz="2800" dirty="0"/>
              <a:t>Strengthening CTE for the 21st Century Act</a:t>
            </a:r>
            <a:br>
              <a:rPr lang="en-US" sz="2800" dirty="0"/>
            </a:br>
            <a:endParaRPr sz="2800" dirty="0"/>
          </a:p>
        </p:txBody>
      </p:sp>
      <p:pic>
        <p:nvPicPr>
          <p:cNvPr id="159" name="Google Shape;159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365467" y="109633"/>
            <a:ext cx="2415400" cy="2415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p23"/>
          <p:cNvSpPr txBox="1"/>
          <p:nvPr/>
        </p:nvSpPr>
        <p:spPr>
          <a:xfrm>
            <a:off x="109033" y="2355667"/>
            <a:ext cx="4959200" cy="181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101597" marR="101597" algn="ctr" defTabSz="1219170">
              <a:lnSpc>
                <a:spcPct val="115000"/>
              </a:lnSpc>
              <a:buClr>
                <a:srgbClr val="000000"/>
              </a:buClr>
            </a:pPr>
            <a:endParaRPr sz="1467" b="1" kern="0" dirty="0">
              <a:solidFill>
                <a:srgbClr val="FFFFFF"/>
              </a:solidFill>
              <a:highlight>
                <a:srgbClr val="555555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62" name="Google Shape;162;p23"/>
          <p:cNvSpPr txBox="1"/>
          <p:nvPr/>
        </p:nvSpPr>
        <p:spPr>
          <a:xfrm>
            <a:off x="5963100" y="862567"/>
            <a:ext cx="4092800" cy="125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defTabSz="1219170">
              <a:lnSpc>
                <a:spcPct val="120000"/>
              </a:lnSpc>
              <a:spcBef>
                <a:spcPts val="3067"/>
              </a:spcBef>
              <a:spcAft>
                <a:spcPts val="3067"/>
              </a:spcAft>
              <a:buClr>
                <a:srgbClr val="000000"/>
              </a:buClr>
            </a:pPr>
            <a:endParaRPr sz="4600" kern="0" dirty="0">
              <a:solidFill>
                <a:srgbClr val="0060AF"/>
              </a:solidFill>
              <a:highlight>
                <a:srgbClr val="FFFFFF"/>
              </a:highlight>
              <a:latin typeface="Arial"/>
              <a:cs typeface="Arial"/>
              <a:sym typeface="Arial"/>
            </a:endParaRPr>
          </a:p>
        </p:txBody>
      </p:sp>
      <p:sp>
        <p:nvSpPr>
          <p:cNvPr id="163" name="Google Shape;163;p23"/>
          <p:cNvSpPr txBox="1"/>
          <p:nvPr/>
        </p:nvSpPr>
        <p:spPr>
          <a:xfrm>
            <a:off x="421680" y="2117367"/>
            <a:ext cx="11516321" cy="45836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defTabSz="1219170">
              <a:lnSpc>
                <a:spcPct val="80000"/>
              </a:lnSpc>
              <a:spcBef>
                <a:spcPct val="20000"/>
              </a:spcBef>
            </a:pPr>
            <a:r>
              <a:rPr lang="en-US" sz="2800" dirty="0" smtClean="0">
                <a:solidFill>
                  <a:schemeClr val="bg2"/>
                </a:solidFill>
              </a:rPr>
              <a:t>Full Implementation began during the 2020-21 school year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8064A2">
                    <a:lumMod val="50000"/>
                  </a:srgbClr>
                </a:solidFill>
                <a:latin typeface="Calibri"/>
              </a:rPr>
              <a:t>Increased </a:t>
            </a:r>
            <a:r>
              <a:rPr lang="en-US" sz="2000" dirty="0">
                <a:solidFill>
                  <a:srgbClr val="8064A2">
                    <a:lumMod val="50000"/>
                  </a:srgbClr>
                </a:solidFill>
                <a:latin typeface="Calibri"/>
              </a:rPr>
              <a:t>stakeholder </a:t>
            </a:r>
            <a:r>
              <a:rPr lang="en-US" sz="2000" dirty="0" smtClean="0">
                <a:solidFill>
                  <a:srgbClr val="8064A2">
                    <a:lumMod val="50000"/>
                  </a:srgbClr>
                </a:solidFill>
                <a:latin typeface="Calibri"/>
              </a:rPr>
              <a:t>involvement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2000" dirty="0" smtClean="0">
                <a:solidFill>
                  <a:srgbClr val="4BACC6">
                    <a:lumMod val="50000"/>
                  </a:srgbClr>
                </a:solidFill>
                <a:latin typeface="Calibri"/>
              </a:rPr>
              <a:t>Must hold a Stakeholder Meeting and conduct a Local Needs Assessment every two years</a:t>
            </a:r>
            <a:endParaRPr lang="en-US" sz="2000" dirty="0">
              <a:solidFill>
                <a:srgbClr val="4BACC6">
                  <a:lumMod val="50000"/>
                </a:srgbClr>
              </a:solidFill>
              <a:latin typeface="Calibri"/>
            </a:endParaRP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8064A2">
                    <a:lumMod val="50000"/>
                  </a:srgbClr>
                </a:solidFill>
                <a:latin typeface="Calibri" panose="020F0502020204030204" pitchFamily="34" charset="0"/>
              </a:rPr>
              <a:t>Enhanced </a:t>
            </a:r>
            <a:r>
              <a:rPr lang="en-US" sz="2000" dirty="0">
                <a:solidFill>
                  <a:srgbClr val="8064A2">
                    <a:lumMod val="50000"/>
                  </a:srgbClr>
                </a:solidFill>
                <a:latin typeface="Calibri" panose="020F0502020204030204" pitchFamily="34" charset="0"/>
              </a:rPr>
              <a:t>efforts to serve special populations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2000" dirty="0">
                <a:solidFill>
                  <a:srgbClr val="4BACC6">
                    <a:lumMod val="50000"/>
                  </a:srgbClr>
                </a:solidFill>
                <a:latin typeface="Calibri" panose="020F0502020204030204" pitchFamily="34" charset="0"/>
              </a:rPr>
              <a:t>Increasing the employment opportunities for populations who are chronically unemployed or underemployed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2000" dirty="0">
                <a:solidFill>
                  <a:srgbClr val="4BACC6">
                    <a:lumMod val="50000"/>
                  </a:srgbClr>
                </a:solidFill>
                <a:latin typeface="Calibri" panose="020F0502020204030204" pitchFamily="34" charset="0"/>
              </a:rPr>
              <a:t>Expanded to include homeless individuals and youth with active duty military parents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8064A2">
                    <a:lumMod val="50000"/>
                  </a:srgbClr>
                </a:solidFill>
                <a:latin typeface="Calibri" panose="020F0502020204030204" pitchFamily="34" charset="0"/>
              </a:rPr>
              <a:t>Encouraging </a:t>
            </a:r>
            <a:r>
              <a:rPr lang="en-US" sz="2000" dirty="0">
                <a:solidFill>
                  <a:srgbClr val="8064A2">
                    <a:lumMod val="50000"/>
                  </a:srgbClr>
                </a:solidFill>
                <a:latin typeface="Calibri" panose="020F0502020204030204" pitchFamily="34" charset="0"/>
              </a:rPr>
              <a:t>innovation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2000" dirty="0">
                <a:solidFill>
                  <a:srgbClr val="4BACC6">
                    <a:lumMod val="50000"/>
                  </a:srgbClr>
                </a:solidFill>
                <a:latin typeface="Calibri" panose="020F0502020204030204" pitchFamily="34" charset="0"/>
              </a:rPr>
              <a:t>Align with high-skill, high-wage, or in-demand occupations or industries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2000" dirty="0">
                <a:solidFill>
                  <a:srgbClr val="4BACC6">
                    <a:lumMod val="50000"/>
                  </a:srgbClr>
                </a:solidFill>
                <a:latin typeface="Calibri" panose="020F0502020204030204" pitchFamily="34" charset="0"/>
              </a:rPr>
              <a:t>Allows support for CTE in the middle grades, 5 – 8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8064A2">
                    <a:lumMod val="50000"/>
                  </a:srgbClr>
                </a:solidFill>
                <a:latin typeface="Calibri" panose="020F0502020204030204" pitchFamily="34" charset="0"/>
              </a:rPr>
              <a:t>Requiring </a:t>
            </a:r>
            <a:r>
              <a:rPr lang="en-US" sz="2000" dirty="0">
                <a:solidFill>
                  <a:srgbClr val="8064A2">
                    <a:lumMod val="50000"/>
                  </a:srgbClr>
                </a:solidFill>
                <a:latin typeface="Calibri" panose="020F0502020204030204" pitchFamily="34" charset="0"/>
              </a:rPr>
              <a:t>data-driven decision-making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2000" dirty="0">
                <a:solidFill>
                  <a:srgbClr val="4BACC6">
                    <a:lumMod val="50000"/>
                  </a:srgbClr>
                </a:solidFill>
                <a:latin typeface="Calibri" panose="020F0502020204030204" pitchFamily="34" charset="0"/>
              </a:rPr>
              <a:t>Local needs </a:t>
            </a:r>
            <a:r>
              <a:rPr lang="en-US" sz="2000" dirty="0" smtClean="0">
                <a:solidFill>
                  <a:srgbClr val="4BACC6">
                    <a:lumMod val="50000"/>
                  </a:srgbClr>
                </a:solidFill>
                <a:latin typeface="Calibri" panose="020F0502020204030204" pitchFamily="34" charset="0"/>
              </a:rPr>
              <a:t>assessment results</a:t>
            </a:r>
            <a:endParaRPr lang="en-US" sz="2000" dirty="0">
              <a:solidFill>
                <a:srgbClr val="4BACC6">
                  <a:lumMod val="50000"/>
                </a:srgbClr>
              </a:solidFill>
              <a:latin typeface="Calibri" panose="020F0502020204030204" pitchFamily="34" charset="0"/>
            </a:endParaRPr>
          </a:p>
          <a:p>
            <a:pPr marL="457189" indent="-457189" defTabSz="121917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dirty="0" smtClean="0">
              <a:solidFill>
                <a:schemeClr val="bg2"/>
              </a:solidFill>
            </a:endParaRPr>
          </a:p>
          <a:p>
            <a:pPr marL="457189" indent="-457189" defTabSz="121917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altLang="en-US" sz="2133" dirty="0">
              <a:solidFill>
                <a:prstClr val="black"/>
              </a:solidFill>
              <a:latin typeface="Calibri"/>
              <a:cs typeface="Arial"/>
              <a:sym typeface="Arial"/>
            </a:endParaRPr>
          </a:p>
          <a:p>
            <a:pPr marL="457189" indent="-457189" defTabSz="1219170">
              <a:lnSpc>
                <a:spcPct val="80000"/>
              </a:lnSpc>
              <a:spcBef>
                <a:spcPct val="20000"/>
              </a:spcBef>
            </a:pPr>
            <a:r>
              <a:rPr lang="en-US" altLang="en-US" sz="2400" dirty="0" smtClean="0">
                <a:solidFill>
                  <a:prstClr val="black"/>
                </a:solidFill>
                <a:cs typeface="Arial"/>
                <a:sym typeface="Arial"/>
              </a:rPr>
              <a:t>0</a:t>
            </a:r>
            <a:r>
              <a:rPr lang="en-US" altLang="en-US" sz="2400" dirty="0">
                <a:solidFill>
                  <a:prstClr val="black"/>
                </a:solidFill>
                <a:cs typeface="Arial"/>
                <a:sym typeface="Arial"/>
              </a:rPr>
              <a:t>% of the funds will be based on the number of children ages 5-17 who reside in each school district</a:t>
            </a:r>
          </a:p>
          <a:p>
            <a:pPr marL="457189" indent="-457189" defTabSz="1219170">
              <a:lnSpc>
                <a:spcPct val="80000"/>
              </a:lnSpc>
              <a:spcBef>
                <a:spcPct val="20000"/>
              </a:spcBef>
            </a:pPr>
            <a:endParaRPr lang="en-US" altLang="en-US" sz="2400" dirty="0">
              <a:solidFill>
                <a:prstClr val="black"/>
              </a:solidFill>
              <a:cs typeface="Arial"/>
              <a:sym typeface="Arial"/>
            </a:endParaRPr>
          </a:p>
          <a:p>
            <a:pPr marL="457189" indent="-457189" defTabSz="121917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400" dirty="0">
                <a:solidFill>
                  <a:prstClr val="black"/>
                </a:solidFill>
                <a:cs typeface="Arial"/>
                <a:sym typeface="Arial"/>
              </a:rPr>
              <a:t>Funds are not an entitlement and lose their identity within consortium</a:t>
            </a:r>
          </a:p>
          <a:p>
            <a:pPr defTabSz="1219170">
              <a:lnSpc>
                <a:spcPct val="80000"/>
              </a:lnSpc>
              <a:spcBef>
                <a:spcPct val="20000"/>
              </a:spcBef>
            </a:pPr>
            <a:endParaRPr lang="en-US" altLang="en-US" sz="2400" dirty="0">
              <a:solidFill>
                <a:prstClr val="black"/>
              </a:solidFill>
              <a:cs typeface="Arial"/>
              <a:sym typeface="Arial"/>
            </a:endParaRPr>
          </a:p>
          <a:p>
            <a:pPr marL="457189" indent="-457189" defTabSz="121917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400" dirty="0">
                <a:solidFill>
                  <a:prstClr val="black"/>
                </a:solidFill>
                <a:cs typeface="Arial"/>
                <a:sym typeface="Arial"/>
              </a:rPr>
              <a:t>Funds are directed toward improvement of Perkins V Performance Indicators</a:t>
            </a:r>
          </a:p>
        </p:txBody>
      </p:sp>
    </p:spTree>
    <p:extLst>
      <p:ext uri="{BB962C8B-B14F-4D97-AF65-F5344CB8AC3E}">
        <p14:creationId xmlns:p14="http://schemas.microsoft.com/office/powerpoint/2010/main" val="67083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627591"/>
            <a:ext cx="5064183" cy="1276207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200" y="2558767"/>
            <a:ext cx="10962800" cy="3839741"/>
          </a:xfrm>
        </p:spPr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Arch Ford Cooperative’s Perkins Consortium received $361,643 for the 2022-2023 school year for all 23 schools within the consortium.</a:t>
            </a:r>
            <a:endParaRPr lang="en-US" dirty="0" smtClean="0">
              <a:solidFill>
                <a:schemeClr val="bg2"/>
              </a:solidFill>
            </a:endParaRPr>
          </a:p>
          <a:p>
            <a:endParaRPr lang="en-US" dirty="0">
              <a:solidFill>
                <a:schemeClr val="bg2"/>
              </a:solidFill>
            </a:endParaRPr>
          </a:p>
          <a:p>
            <a:r>
              <a:rPr lang="en-US" dirty="0">
                <a:solidFill>
                  <a:schemeClr val="bg2"/>
                </a:solidFill>
              </a:rPr>
              <a:t>Our smallest school </a:t>
            </a:r>
            <a:r>
              <a:rPr lang="en-US" dirty="0" smtClean="0">
                <a:solidFill>
                  <a:schemeClr val="bg2"/>
                </a:solidFill>
              </a:rPr>
              <a:t>district’s Perkins allocation is $5,458</a:t>
            </a:r>
            <a:endParaRPr lang="en-US" dirty="0" smtClean="0">
              <a:solidFill>
                <a:schemeClr val="bg2"/>
              </a:solidFill>
            </a:endParaRPr>
          </a:p>
          <a:p>
            <a:endParaRPr lang="en-US" dirty="0">
              <a:solidFill>
                <a:schemeClr val="bg2"/>
              </a:solidFill>
            </a:endParaRPr>
          </a:p>
          <a:p>
            <a:r>
              <a:rPr lang="en-US" dirty="0">
                <a:solidFill>
                  <a:schemeClr val="bg2"/>
                </a:solidFill>
              </a:rPr>
              <a:t>Our largest school </a:t>
            </a:r>
            <a:r>
              <a:rPr lang="en-US" dirty="0" smtClean="0">
                <a:solidFill>
                  <a:schemeClr val="bg2"/>
                </a:solidFill>
              </a:rPr>
              <a:t>district’s Perkins allocation is $44,166</a:t>
            </a:r>
            <a:endParaRPr lang="en-US" dirty="0" smtClean="0">
              <a:solidFill>
                <a:schemeClr val="bg2"/>
              </a:solidFill>
            </a:endParaRPr>
          </a:p>
          <a:p>
            <a:endParaRPr lang="en-US" dirty="0">
              <a:solidFill>
                <a:schemeClr val="bg2"/>
              </a:solidFill>
            </a:endParaRPr>
          </a:p>
          <a:p>
            <a:r>
              <a:rPr lang="en-US" dirty="0">
                <a:solidFill>
                  <a:schemeClr val="bg2"/>
                </a:solidFill>
              </a:rPr>
              <a:t>We have </a:t>
            </a:r>
            <a:r>
              <a:rPr lang="en-US" dirty="0" smtClean="0">
                <a:solidFill>
                  <a:schemeClr val="bg2"/>
                </a:solidFill>
              </a:rPr>
              <a:t>three </a:t>
            </a:r>
            <a:r>
              <a:rPr lang="en-US" dirty="0">
                <a:solidFill>
                  <a:schemeClr val="bg2"/>
                </a:solidFill>
              </a:rPr>
              <a:t>schools within our Co-op region who choose to handle their own Perkins funds</a:t>
            </a:r>
          </a:p>
          <a:p>
            <a:endParaRPr lang="en-US" dirty="0"/>
          </a:p>
        </p:txBody>
      </p:sp>
      <p:pic>
        <p:nvPicPr>
          <p:cNvPr id="5" name="Google Shape;159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365467" y="109633"/>
            <a:ext cx="2415400" cy="2415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03600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6050" y="0"/>
            <a:ext cx="68199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4952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200" y="984967"/>
            <a:ext cx="8271877" cy="1023600"/>
          </a:xfrm>
        </p:spPr>
        <p:txBody>
          <a:bodyPr/>
          <a:lstStyle/>
          <a:p>
            <a:r>
              <a:rPr lang="en-US" sz="5333" dirty="0"/>
              <a:t>Perkins Projects</a:t>
            </a:r>
            <a:endParaRPr lang="en-US" sz="5333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200" y="2558767"/>
            <a:ext cx="10962800" cy="3931411"/>
          </a:xfrm>
        </p:spPr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Must expand or improve your program or have a positive impact on the Perkins Performance </a:t>
            </a:r>
            <a:r>
              <a:rPr lang="en-US" dirty="0" smtClean="0">
                <a:solidFill>
                  <a:schemeClr val="bg2"/>
                </a:solidFill>
              </a:rPr>
              <a:t>Indicators</a:t>
            </a:r>
          </a:p>
          <a:p>
            <a:endParaRPr lang="en-US" dirty="0" smtClean="0">
              <a:solidFill>
                <a:schemeClr val="bg2"/>
              </a:solidFill>
            </a:endParaRPr>
          </a:p>
          <a:p>
            <a:r>
              <a:rPr lang="en-US" dirty="0" smtClean="0">
                <a:solidFill>
                  <a:schemeClr val="bg2"/>
                </a:solidFill>
              </a:rPr>
              <a:t>Each project must include a description, justification, benefit and cost estimate</a:t>
            </a:r>
          </a:p>
          <a:p>
            <a:endParaRPr lang="en-US" dirty="0" smtClean="0">
              <a:solidFill>
                <a:schemeClr val="bg2"/>
              </a:solidFill>
            </a:endParaRPr>
          </a:p>
          <a:p>
            <a:r>
              <a:rPr lang="en-US" dirty="0" smtClean="0">
                <a:solidFill>
                  <a:schemeClr val="bg2"/>
                </a:solidFill>
              </a:rPr>
              <a:t>Cannot purchase anything that is considered minimum </a:t>
            </a:r>
            <a:r>
              <a:rPr lang="en-US" dirty="0" smtClean="0">
                <a:solidFill>
                  <a:schemeClr val="bg2"/>
                </a:solidFill>
              </a:rPr>
              <a:t>equipment</a:t>
            </a:r>
          </a:p>
          <a:p>
            <a:endParaRPr lang="en-US" dirty="0" smtClean="0">
              <a:solidFill>
                <a:schemeClr val="bg2"/>
              </a:solidFill>
            </a:endParaRPr>
          </a:p>
          <a:p>
            <a:r>
              <a:rPr lang="en-US" dirty="0" smtClean="0">
                <a:solidFill>
                  <a:schemeClr val="bg2"/>
                </a:solidFill>
              </a:rPr>
              <a:t>Project must be of such size and scope to be replicated in other schools or </a:t>
            </a:r>
            <a:r>
              <a:rPr lang="en-US" dirty="0" smtClean="0">
                <a:solidFill>
                  <a:schemeClr val="bg2"/>
                </a:solidFill>
              </a:rPr>
              <a:t>programs</a:t>
            </a:r>
          </a:p>
          <a:p>
            <a:endParaRPr lang="en-US" dirty="0" smtClean="0">
              <a:solidFill>
                <a:schemeClr val="bg2"/>
              </a:solidFill>
            </a:endParaRPr>
          </a:p>
          <a:p>
            <a:r>
              <a:rPr lang="en-US" dirty="0" smtClean="0">
                <a:solidFill>
                  <a:schemeClr val="bg2"/>
                </a:solidFill>
              </a:rPr>
              <a:t>Must be approved through the Division of Career and Technical Education</a:t>
            </a:r>
            <a:endParaRPr lang="en-US" dirty="0">
              <a:solidFill>
                <a:schemeClr val="bg2"/>
              </a:solidFill>
            </a:endParaRPr>
          </a:p>
        </p:txBody>
      </p:sp>
      <p:pic>
        <p:nvPicPr>
          <p:cNvPr id="4" name="Google Shape;159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365467" y="109633"/>
            <a:ext cx="2415400" cy="2415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3315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200" y="394177"/>
            <a:ext cx="10962800" cy="1063363"/>
          </a:xfrm>
        </p:spPr>
        <p:txBody>
          <a:bodyPr/>
          <a:lstStyle/>
          <a:p>
            <a:pPr algn="ctr"/>
            <a:r>
              <a:rPr lang="en-US" sz="5867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>
                <a:solidFill>
                  <a:schemeClr val="bg2"/>
                </a:solidFill>
              </a:rPr>
              <a:t>Contact Information: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2"/>
                </a:solidFill>
              </a:rPr>
              <a:t>Lori Mitchell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2"/>
                </a:solidFill>
              </a:rPr>
              <a:t>501-354-2269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2"/>
                </a:solidFill>
              </a:rPr>
              <a:t>Lori.Mitchell@archford.org</a:t>
            </a:r>
            <a:endParaRPr lang="en-US" dirty="0">
              <a:solidFill>
                <a:schemeClr val="bg2"/>
              </a:solidFill>
            </a:endParaRPr>
          </a:p>
        </p:txBody>
      </p:sp>
      <p:pic>
        <p:nvPicPr>
          <p:cNvPr id="4" name="Picture 3" descr="MSS: June 20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3936" y="1723381"/>
            <a:ext cx="3084128" cy="1888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0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3"/>
          <p:cNvSpPr txBox="1">
            <a:spLocks noGrp="1"/>
          </p:cNvSpPr>
          <p:nvPr>
            <p:ph type="title"/>
          </p:nvPr>
        </p:nvSpPr>
        <p:spPr>
          <a:xfrm>
            <a:off x="786300" y="302800"/>
            <a:ext cx="9463200" cy="9312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r>
              <a:rPr lang="en-US" sz="4733" dirty="0" smtClean="0"/>
              <a:t>Local Needs Assessment</a:t>
            </a:r>
            <a:endParaRPr sz="4733" dirty="0"/>
          </a:p>
        </p:txBody>
      </p:sp>
      <p:pic>
        <p:nvPicPr>
          <p:cNvPr id="159" name="Google Shape;159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365467" y="109633"/>
            <a:ext cx="2415400" cy="2415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p23"/>
          <p:cNvSpPr txBox="1"/>
          <p:nvPr/>
        </p:nvSpPr>
        <p:spPr>
          <a:xfrm>
            <a:off x="109033" y="2355667"/>
            <a:ext cx="4959200" cy="181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101597" marR="101597" algn="ctr" defTabSz="1219170">
              <a:lnSpc>
                <a:spcPct val="115000"/>
              </a:lnSpc>
              <a:buClr>
                <a:srgbClr val="000000"/>
              </a:buClr>
            </a:pPr>
            <a:endParaRPr sz="1467" b="1" kern="0" dirty="0">
              <a:solidFill>
                <a:srgbClr val="FFFFFF"/>
              </a:solidFill>
              <a:highlight>
                <a:srgbClr val="555555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62" name="Google Shape;162;p23"/>
          <p:cNvSpPr txBox="1"/>
          <p:nvPr/>
        </p:nvSpPr>
        <p:spPr>
          <a:xfrm>
            <a:off x="5963100" y="862567"/>
            <a:ext cx="4092800" cy="125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defTabSz="1219170">
              <a:lnSpc>
                <a:spcPct val="120000"/>
              </a:lnSpc>
              <a:spcBef>
                <a:spcPts val="3067"/>
              </a:spcBef>
              <a:spcAft>
                <a:spcPts val="3067"/>
              </a:spcAft>
              <a:buClr>
                <a:srgbClr val="000000"/>
              </a:buClr>
            </a:pPr>
            <a:endParaRPr sz="4600" kern="0" dirty="0">
              <a:solidFill>
                <a:srgbClr val="0060AF"/>
              </a:solidFill>
              <a:highlight>
                <a:srgbClr val="FFFFFF"/>
              </a:highlight>
              <a:latin typeface="Arial"/>
              <a:cs typeface="Arial"/>
              <a:sym typeface="Arial"/>
            </a:endParaRPr>
          </a:p>
        </p:txBody>
      </p:sp>
      <p:sp>
        <p:nvSpPr>
          <p:cNvPr id="163" name="Google Shape;163;p23"/>
          <p:cNvSpPr txBox="1"/>
          <p:nvPr/>
        </p:nvSpPr>
        <p:spPr>
          <a:xfrm>
            <a:off x="421680" y="2231137"/>
            <a:ext cx="11516321" cy="4469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8064A2">
                    <a:lumMod val="50000"/>
                  </a:srgbClr>
                </a:solidFill>
                <a:latin typeface="Calibri"/>
              </a:rPr>
              <a:t>Must include review of:</a:t>
            </a:r>
          </a:p>
          <a:p>
            <a:pPr marL="914400" lvl="1" indent="-457200">
              <a:spcBef>
                <a:spcPct val="20000"/>
              </a:spcBef>
              <a:buFont typeface="+mj-lt"/>
              <a:buAutoNum type="arabicParenR"/>
            </a:pPr>
            <a:r>
              <a:rPr lang="en-US" sz="2200" dirty="0">
                <a:solidFill>
                  <a:srgbClr val="4BACC6">
                    <a:lumMod val="50000"/>
                  </a:srgbClr>
                </a:solidFill>
                <a:latin typeface="Calibri"/>
              </a:rPr>
              <a:t>Student </a:t>
            </a:r>
            <a:r>
              <a:rPr lang="en-US" sz="2200" dirty="0" smtClean="0">
                <a:solidFill>
                  <a:srgbClr val="4BACC6">
                    <a:lumMod val="50000"/>
                  </a:srgbClr>
                </a:solidFill>
                <a:latin typeface="Calibri"/>
              </a:rPr>
              <a:t>performance (</a:t>
            </a:r>
            <a:r>
              <a:rPr lang="en-US" sz="2000" dirty="0" smtClean="0">
                <a:solidFill>
                  <a:srgbClr val="4BACC6">
                    <a:lumMod val="50000"/>
                  </a:srgbClr>
                </a:solidFill>
                <a:latin typeface="Calibri"/>
              </a:rPr>
              <a:t>Perkins Indicators</a:t>
            </a:r>
            <a:r>
              <a:rPr lang="en-US" sz="2200" dirty="0" smtClean="0">
                <a:solidFill>
                  <a:srgbClr val="4BACC6">
                    <a:lumMod val="50000"/>
                  </a:srgbClr>
                </a:solidFill>
                <a:latin typeface="Calibri"/>
              </a:rPr>
              <a:t>)</a:t>
            </a:r>
            <a:endParaRPr lang="en-US" sz="2200" dirty="0">
              <a:solidFill>
                <a:srgbClr val="4BACC6">
                  <a:lumMod val="50000"/>
                </a:srgbClr>
              </a:solidFill>
              <a:latin typeface="Calibri"/>
            </a:endParaRPr>
          </a:p>
          <a:p>
            <a:pPr marL="914400" lvl="1" indent="-457200">
              <a:spcBef>
                <a:spcPct val="20000"/>
              </a:spcBef>
              <a:buFont typeface="+mj-lt"/>
              <a:buAutoNum type="arabicParenR"/>
            </a:pPr>
            <a:r>
              <a:rPr lang="en-US" sz="2200" dirty="0">
                <a:solidFill>
                  <a:srgbClr val="4BACC6">
                    <a:lumMod val="50000"/>
                  </a:srgbClr>
                </a:solidFill>
                <a:latin typeface="Calibri"/>
              </a:rPr>
              <a:t>Program </a:t>
            </a:r>
            <a:r>
              <a:rPr lang="en-US" sz="2200" dirty="0" smtClean="0">
                <a:solidFill>
                  <a:srgbClr val="4BACC6">
                    <a:lumMod val="50000"/>
                  </a:srgbClr>
                </a:solidFill>
                <a:latin typeface="Calibri"/>
              </a:rPr>
              <a:t>quality (</a:t>
            </a:r>
            <a:r>
              <a:rPr lang="en-US" sz="2000" dirty="0" smtClean="0">
                <a:solidFill>
                  <a:srgbClr val="4BACC6">
                    <a:lumMod val="50000"/>
                  </a:srgbClr>
                </a:solidFill>
                <a:latin typeface="Calibri"/>
              </a:rPr>
              <a:t>Size, Scope, and Quality</a:t>
            </a:r>
            <a:r>
              <a:rPr lang="en-US" sz="2200" dirty="0" smtClean="0">
                <a:solidFill>
                  <a:srgbClr val="4BACC6">
                    <a:lumMod val="50000"/>
                  </a:srgbClr>
                </a:solidFill>
                <a:latin typeface="Calibri"/>
              </a:rPr>
              <a:t>)</a:t>
            </a:r>
            <a:endParaRPr lang="en-US" sz="2200" dirty="0">
              <a:solidFill>
                <a:srgbClr val="4BACC6">
                  <a:lumMod val="50000"/>
                </a:srgbClr>
              </a:solidFill>
              <a:latin typeface="Calibri"/>
            </a:endParaRPr>
          </a:p>
          <a:p>
            <a:pPr marL="914400" lvl="1" indent="-457200">
              <a:spcBef>
                <a:spcPct val="20000"/>
              </a:spcBef>
              <a:buFont typeface="+mj-lt"/>
              <a:buAutoNum type="arabicParenR"/>
            </a:pPr>
            <a:r>
              <a:rPr lang="en-US" sz="2200" dirty="0">
                <a:solidFill>
                  <a:srgbClr val="4BACC6">
                    <a:lumMod val="50000"/>
                  </a:srgbClr>
                </a:solidFill>
                <a:latin typeface="Calibri"/>
              </a:rPr>
              <a:t>Labor market </a:t>
            </a:r>
            <a:r>
              <a:rPr lang="en-US" sz="2200" dirty="0" smtClean="0">
                <a:solidFill>
                  <a:srgbClr val="4BACC6">
                    <a:lumMod val="50000"/>
                  </a:srgbClr>
                </a:solidFill>
                <a:latin typeface="Calibri"/>
              </a:rPr>
              <a:t>needs (</a:t>
            </a:r>
            <a:r>
              <a:rPr lang="en-US" sz="2000" dirty="0">
                <a:solidFill>
                  <a:srgbClr val="4BACC6">
                    <a:lumMod val="50000"/>
                  </a:srgbClr>
                </a:solidFill>
                <a:latin typeface="Calibri"/>
              </a:rPr>
              <a:t>Align with high-skill, high-wage, or in-demand </a:t>
            </a:r>
            <a:r>
              <a:rPr lang="en-US" sz="2000" dirty="0" smtClean="0">
                <a:solidFill>
                  <a:srgbClr val="4BACC6">
                    <a:lumMod val="50000"/>
                  </a:srgbClr>
                </a:solidFill>
                <a:latin typeface="Calibri"/>
              </a:rPr>
              <a:t>occupations)</a:t>
            </a:r>
            <a:endParaRPr lang="en-US" sz="2200" dirty="0">
              <a:solidFill>
                <a:srgbClr val="4BACC6">
                  <a:lumMod val="50000"/>
                </a:srgbClr>
              </a:solidFill>
              <a:latin typeface="Calibri"/>
            </a:endParaRPr>
          </a:p>
          <a:p>
            <a:pPr marL="914400" lvl="1" indent="-457200">
              <a:spcBef>
                <a:spcPct val="20000"/>
              </a:spcBef>
              <a:buFont typeface="+mj-lt"/>
              <a:buAutoNum type="arabicParenR"/>
            </a:pPr>
            <a:r>
              <a:rPr lang="en-US" sz="2200" dirty="0">
                <a:solidFill>
                  <a:srgbClr val="4BACC6">
                    <a:lumMod val="50000"/>
                  </a:srgbClr>
                </a:solidFill>
                <a:latin typeface="Calibri"/>
              </a:rPr>
              <a:t>Educator </a:t>
            </a:r>
            <a:r>
              <a:rPr lang="en-US" sz="2200" dirty="0" smtClean="0">
                <a:solidFill>
                  <a:srgbClr val="4BACC6">
                    <a:lumMod val="50000"/>
                  </a:srgbClr>
                </a:solidFill>
                <a:latin typeface="Calibri"/>
              </a:rPr>
              <a:t>development (</a:t>
            </a:r>
            <a:r>
              <a:rPr lang="en-US" sz="2000" dirty="0" smtClean="0">
                <a:solidFill>
                  <a:srgbClr val="4BACC6">
                    <a:lumMod val="50000"/>
                  </a:srgbClr>
                </a:solidFill>
                <a:latin typeface="Calibri"/>
              </a:rPr>
              <a:t>Recruitment, Retention and Training of CTE Personnel</a:t>
            </a:r>
            <a:r>
              <a:rPr lang="en-US" sz="2200" dirty="0" smtClean="0">
                <a:solidFill>
                  <a:srgbClr val="4BACC6">
                    <a:lumMod val="50000"/>
                  </a:srgbClr>
                </a:solidFill>
                <a:latin typeface="Calibri"/>
              </a:rPr>
              <a:t>)</a:t>
            </a:r>
            <a:endParaRPr lang="en-US" sz="2200" dirty="0">
              <a:solidFill>
                <a:srgbClr val="4BACC6">
                  <a:lumMod val="50000"/>
                </a:srgbClr>
              </a:solidFill>
              <a:latin typeface="Calibri"/>
            </a:endParaRPr>
          </a:p>
          <a:p>
            <a:pPr marL="914400" lvl="1" indent="-457200">
              <a:spcBef>
                <a:spcPct val="20000"/>
              </a:spcBef>
              <a:buFont typeface="+mj-lt"/>
              <a:buAutoNum type="arabicParenR"/>
            </a:pPr>
            <a:r>
              <a:rPr lang="en-US" sz="2200" dirty="0" smtClean="0">
                <a:solidFill>
                  <a:srgbClr val="4BACC6">
                    <a:lumMod val="50000"/>
                  </a:srgbClr>
                </a:solidFill>
                <a:latin typeface="Calibri"/>
              </a:rPr>
              <a:t>Special populations access to programs (</a:t>
            </a:r>
            <a:r>
              <a:rPr lang="en-US" sz="2000" dirty="0" smtClean="0">
                <a:solidFill>
                  <a:srgbClr val="4BACC6">
                    <a:lumMod val="50000"/>
                  </a:srgbClr>
                </a:solidFill>
                <a:latin typeface="Calibri"/>
              </a:rPr>
              <a:t>Strategies for overcoming barriers for Special Populations)</a:t>
            </a:r>
            <a:endParaRPr lang="en-US" sz="2000" dirty="0">
              <a:solidFill>
                <a:prstClr val="black"/>
              </a:solidFill>
              <a:latin typeface="Calibri"/>
            </a:endParaRPr>
          </a:p>
          <a:p>
            <a:pPr marL="742950" lvl="1" indent="-285750"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rgbClr val="8064A2">
                    <a:lumMod val="50000"/>
                  </a:srgbClr>
                </a:solidFill>
                <a:latin typeface="Calibri"/>
              </a:rPr>
              <a:t>Must be updated at least every two years</a:t>
            </a:r>
          </a:p>
          <a:p>
            <a:pPr lvl="1">
              <a:spcBef>
                <a:spcPct val="20000"/>
              </a:spcBef>
            </a:pPr>
            <a:endParaRPr lang="en-US" sz="2800" dirty="0">
              <a:solidFill>
                <a:srgbClr val="8064A2">
                  <a:lumMod val="50000"/>
                </a:srgbClr>
              </a:solidFill>
              <a:latin typeface="Calibri"/>
            </a:endParaRPr>
          </a:p>
          <a:p>
            <a:pPr marL="742950" lvl="1" indent="-285750"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rgbClr val="8064A2">
                    <a:lumMod val="50000"/>
                  </a:srgbClr>
                </a:solidFill>
                <a:latin typeface="Calibri"/>
              </a:rPr>
              <a:t>Perkins funding MUST be aligned to the local needs assessment</a:t>
            </a:r>
          </a:p>
          <a:p>
            <a:pPr marL="457189" indent="-457189" defTabSz="121917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altLang="en-US" sz="2133" dirty="0">
              <a:solidFill>
                <a:prstClr val="black"/>
              </a:solidFill>
              <a:latin typeface="Calibri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8170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3"/>
          <p:cNvSpPr txBox="1">
            <a:spLocks noGrp="1"/>
          </p:cNvSpPr>
          <p:nvPr>
            <p:ph type="title"/>
          </p:nvPr>
        </p:nvSpPr>
        <p:spPr>
          <a:xfrm>
            <a:off x="786300" y="302800"/>
            <a:ext cx="9463200" cy="9312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r>
              <a:rPr lang="en-US" sz="4733" dirty="0"/>
              <a:t>Student Performance</a:t>
            </a:r>
            <a:endParaRPr sz="4733" dirty="0"/>
          </a:p>
        </p:txBody>
      </p:sp>
      <p:pic>
        <p:nvPicPr>
          <p:cNvPr id="159" name="Google Shape;159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365467" y="109633"/>
            <a:ext cx="2415400" cy="2415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p23"/>
          <p:cNvSpPr txBox="1"/>
          <p:nvPr/>
        </p:nvSpPr>
        <p:spPr>
          <a:xfrm>
            <a:off x="109033" y="2355667"/>
            <a:ext cx="4959200" cy="181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101597" marR="101597" algn="ctr" defTabSz="1219170">
              <a:lnSpc>
                <a:spcPct val="115000"/>
              </a:lnSpc>
              <a:buClr>
                <a:srgbClr val="000000"/>
              </a:buClr>
            </a:pPr>
            <a:endParaRPr sz="1467" b="1" kern="0" dirty="0">
              <a:solidFill>
                <a:srgbClr val="FFFFFF"/>
              </a:solidFill>
              <a:highlight>
                <a:srgbClr val="555555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62" name="Google Shape;162;p23"/>
          <p:cNvSpPr txBox="1"/>
          <p:nvPr/>
        </p:nvSpPr>
        <p:spPr>
          <a:xfrm>
            <a:off x="5963100" y="862567"/>
            <a:ext cx="4092800" cy="125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defTabSz="1219170">
              <a:lnSpc>
                <a:spcPct val="120000"/>
              </a:lnSpc>
              <a:spcBef>
                <a:spcPts val="3067"/>
              </a:spcBef>
              <a:spcAft>
                <a:spcPts val="3067"/>
              </a:spcAft>
              <a:buClr>
                <a:srgbClr val="000000"/>
              </a:buClr>
            </a:pPr>
            <a:endParaRPr sz="4600" kern="0" dirty="0">
              <a:solidFill>
                <a:srgbClr val="0060AF"/>
              </a:solidFill>
              <a:highlight>
                <a:srgbClr val="FFFFFF"/>
              </a:highlight>
              <a:latin typeface="Arial"/>
              <a:cs typeface="Arial"/>
              <a:sym typeface="Arial"/>
            </a:endParaRPr>
          </a:p>
        </p:txBody>
      </p:sp>
      <p:sp>
        <p:nvSpPr>
          <p:cNvPr id="163" name="Google Shape;163;p23"/>
          <p:cNvSpPr txBox="1"/>
          <p:nvPr/>
        </p:nvSpPr>
        <p:spPr>
          <a:xfrm>
            <a:off x="421680" y="2394867"/>
            <a:ext cx="11516321" cy="4306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8064A2">
                    <a:lumMod val="50000"/>
                  </a:srgbClr>
                </a:solidFill>
                <a:latin typeface="Calibri"/>
              </a:rPr>
              <a:t>An evaluation of student performance based on established indicators: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2800" dirty="0">
                <a:solidFill>
                  <a:srgbClr val="4BACC6">
                    <a:lumMod val="50000"/>
                  </a:srgbClr>
                </a:solidFill>
                <a:latin typeface="Calibri"/>
              </a:rPr>
              <a:t>Graduation </a:t>
            </a:r>
            <a:r>
              <a:rPr lang="en-US" sz="2800" dirty="0" smtClean="0">
                <a:solidFill>
                  <a:srgbClr val="4BACC6">
                    <a:lumMod val="50000"/>
                  </a:srgbClr>
                </a:solidFill>
                <a:latin typeface="Calibri"/>
              </a:rPr>
              <a:t>rate – Four-Year and Five-Year Extended</a:t>
            </a:r>
            <a:endParaRPr lang="en-US" sz="2800" dirty="0">
              <a:solidFill>
                <a:srgbClr val="4BACC6">
                  <a:lumMod val="50000"/>
                </a:srgbClr>
              </a:solidFill>
              <a:latin typeface="Calibri"/>
            </a:endParaRP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2800" dirty="0">
                <a:solidFill>
                  <a:srgbClr val="4BACC6">
                    <a:lumMod val="50000"/>
                  </a:srgbClr>
                </a:solidFill>
                <a:latin typeface="Calibri"/>
              </a:rPr>
              <a:t>Proficiency in </a:t>
            </a:r>
            <a:r>
              <a:rPr lang="en-US" sz="2800" dirty="0" smtClean="0">
                <a:solidFill>
                  <a:srgbClr val="4BACC6">
                    <a:lumMod val="50000"/>
                  </a:srgbClr>
                </a:solidFill>
                <a:latin typeface="Calibri"/>
              </a:rPr>
              <a:t>Reading Language </a:t>
            </a:r>
            <a:r>
              <a:rPr lang="en-US" sz="2800" dirty="0">
                <a:solidFill>
                  <a:srgbClr val="4BACC6">
                    <a:lumMod val="50000"/>
                  </a:srgbClr>
                </a:solidFill>
                <a:latin typeface="Calibri"/>
              </a:rPr>
              <a:t>Arts, Math and Science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2800" dirty="0" smtClean="0">
                <a:solidFill>
                  <a:srgbClr val="4BACC6">
                    <a:lumMod val="50000"/>
                  </a:srgbClr>
                </a:solidFill>
                <a:latin typeface="Calibri"/>
              </a:rPr>
              <a:t>Post-Program Placement</a:t>
            </a:r>
            <a:endParaRPr lang="en-US" sz="2800" dirty="0">
              <a:solidFill>
                <a:srgbClr val="4BACC6">
                  <a:lumMod val="50000"/>
                </a:srgbClr>
              </a:solidFill>
              <a:latin typeface="Calibri"/>
            </a:endParaRP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2800" dirty="0" smtClean="0">
                <a:solidFill>
                  <a:srgbClr val="4BACC6">
                    <a:lumMod val="50000"/>
                  </a:srgbClr>
                </a:solidFill>
                <a:latin typeface="Calibri"/>
              </a:rPr>
              <a:t>Non-Traditional Program Concentration</a:t>
            </a:r>
            <a:endParaRPr lang="en-US" sz="2800" dirty="0">
              <a:solidFill>
                <a:srgbClr val="4BACC6">
                  <a:lumMod val="50000"/>
                </a:srgbClr>
              </a:solidFill>
              <a:latin typeface="Calibri"/>
            </a:endParaRP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2800" dirty="0" smtClean="0">
                <a:solidFill>
                  <a:srgbClr val="4BACC6">
                    <a:lumMod val="50000"/>
                  </a:srgbClr>
                </a:solidFill>
                <a:latin typeface="Calibri"/>
              </a:rPr>
              <a:t>Attainment of a </a:t>
            </a:r>
            <a:r>
              <a:rPr lang="en-US" sz="2800" dirty="0">
                <a:solidFill>
                  <a:srgbClr val="4BACC6">
                    <a:lumMod val="50000"/>
                  </a:srgbClr>
                </a:solidFill>
                <a:latin typeface="Calibri"/>
              </a:rPr>
              <a:t>recognized postsecondary credential</a:t>
            </a:r>
            <a:endParaRPr lang="en-US" altLang="en-US" sz="2133" dirty="0">
              <a:solidFill>
                <a:prstClr val="black"/>
              </a:solidFill>
              <a:latin typeface="Calibri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8010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7513" y="33338"/>
            <a:ext cx="6276975" cy="679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730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6513" y="1066801"/>
            <a:ext cx="7038975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858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313" y="414338"/>
            <a:ext cx="7191375" cy="6029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068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-29497"/>
            <a:ext cx="5791200" cy="6837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790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3"/>
          <p:cNvSpPr txBox="1">
            <a:spLocks noGrp="1"/>
          </p:cNvSpPr>
          <p:nvPr>
            <p:ph type="title"/>
          </p:nvPr>
        </p:nvSpPr>
        <p:spPr>
          <a:xfrm>
            <a:off x="786300" y="302800"/>
            <a:ext cx="9463200" cy="9312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r>
              <a:rPr lang="en" sz="4733" dirty="0"/>
              <a:t>Perkins </a:t>
            </a:r>
            <a:r>
              <a:rPr lang="en" sz="4733" dirty="0" smtClean="0"/>
              <a:t>V</a:t>
            </a:r>
            <a:endParaRPr sz="4733" dirty="0"/>
          </a:p>
        </p:txBody>
      </p:sp>
      <p:pic>
        <p:nvPicPr>
          <p:cNvPr id="159" name="Google Shape;159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365467" y="109633"/>
            <a:ext cx="2415400" cy="2415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p23"/>
          <p:cNvSpPr txBox="1"/>
          <p:nvPr/>
        </p:nvSpPr>
        <p:spPr>
          <a:xfrm>
            <a:off x="109033" y="2355667"/>
            <a:ext cx="4959200" cy="181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101597" marR="101597" algn="ctr" defTabSz="1219170">
              <a:lnSpc>
                <a:spcPct val="115000"/>
              </a:lnSpc>
              <a:buClr>
                <a:srgbClr val="000000"/>
              </a:buClr>
            </a:pPr>
            <a:endParaRPr sz="1467" b="1" kern="0" dirty="0">
              <a:solidFill>
                <a:srgbClr val="FFFFFF"/>
              </a:solidFill>
              <a:highlight>
                <a:srgbClr val="555555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62" name="Google Shape;162;p23"/>
          <p:cNvSpPr txBox="1"/>
          <p:nvPr/>
        </p:nvSpPr>
        <p:spPr>
          <a:xfrm>
            <a:off x="5963100" y="862567"/>
            <a:ext cx="4092800" cy="125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defTabSz="1219170">
              <a:lnSpc>
                <a:spcPct val="120000"/>
              </a:lnSpc>
              <a:spcBef>
                <a:spcPts val="3067"/>
              </a:spcBef>
              <a:spcAft>
                <a:spcPts val="3067"/>
              </a:spcAft>
              <a:buClr>
                <a:srgbClr val="000000"/>
              </a:buClr>
            </a:pPr>
            <a:endParaRPr sz="4600" kern="0" dirty="0">
              <a:solidFill>
                <a:srgbClr val="0060AF"/>
              </a:solidFill>
              <a:highlight>
                <a:srgbClr val="FFFFFF"/>
              </a:highlight>
              <a:latin typeface="Arial"/>
              <a:cs typeface="Arial"/>
              <a:sym typeface="Arial"/>
            </a:endParaRPr>
          </a:p>
        </p:txBody>
      </p:sp>
      <p:sp>
        <p:nvSpPr>
          <p:cNvPr id="163" name="Google Shape;163;p23"/>
          <p:cNvSpPr txBox="1"/>
          <p:nvPr/>
        </p:nvSpPr>
        <p:spPr>
          <a:xfrm>
            <a:off x="421680" y="2394867"/>
            <a:ext cx="11516321" cy="4306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457189" indent="-457189" defTabSz="121917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altLang="en-US" sz="2133" dirty="0">
              <a:solidFill>
                <a:prstClr val="black"/>
              </a:solidFill>
              <a:latin typeface="Calibri"/>
              <a:cs typeface="Arial"/>
              <a:sym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275542" y="-300419"/>
            <a:ext cx="14687550" cy="656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83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3"/>
          <p:cNvSpPr txBox="1">
            <a:spLocks noGrp="1"/>
          </p:cNvSpPr>
          <p:nvPr>
            <p:ph type="title"/>
          </p:nvPr>
        </p:nvSpPr>
        <p:spPr>
          <a:xfrm>
            <a:off x="786300" y="302800"/>
            <a:ext cx="9463200" cy="9312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r>
              <a:rPr lang="en" sz="4733" dirty="0"/>
              <a:t>Perkins </a:t>
            </a:r>
            <a:r>
              <a:rPr lang="en" sz="4733" dirty="0"/>
              <a:t>Funding</a:t>
            </a:r>
            <a:endParaRPr sz="4733" dirty="0"/>
          </a:p>
        </p:txBody>
      </p:sp>
      <p:pic>
        <p:nvPicPr>
          <p:cNvPr id="159" name="Google Shape;159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365467" y="109633"/>
            <a:ext cx="2415400" cy="2415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p23"/>
          <p:cNvSpPr txBox="1"/>
          <p:nvPr/>
        </p:nvSpPr>
        <p:spPr>
          <a:xfrm>
            <a:off x="109033" y="2355667"/>
            <a:ext cx="4959200" cy="181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101597" marR="101597" algn="ctr">
              <a:lnSpc>
                <a:spcPct val="115000"/>
              </a:lnSpc>
            </a:pPr>
            <a:endParaRPr sz="1467" b="1" dirty="0">
              <a:solidFill>
                <a:srgbClr val="FFFFFF"/>
              </a:solidFill>
              <a:highlight>
                <a:srgbClr val="555555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62" name="Google Shape;162;p23"/>
          <p:cNvSpPr txBox="1"/>
          <p:nvPr/>
        </p:nvSpPr>
        <p:spPr>
          <a:xfrm>
            <a:off x="5963100" y="862567"/>
            <a:ext cx="4092800" cy="125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>
              <a:lnSpc>
                <a:spcPct val="120000"/>
              </a:lnSpc>
              <a:spcBef>
                <a:spcPts val="3067"/>
              </a:spcBef>
              <a:spcAft>
                <a:spcPts val="3067"/>
              </a:spcAft>
            </a:pPr>
            <a:endParaRPr sz="4600" dirty="0">
              <a:solidFill>
                <a:srgbClr val="0060AF"/>
              </a:solidFill>
              <a:highlight>
                <a:srgbClr val="FFFFFF"/>
              </a:highlight>
            </a:endParaRPr>
          </a:p>
        </p:txBody>
      </p:sp>
      <p:sp>
        <p:nvSpPr>
          <p:cNvPr id="163" name="Google Shape;163;p23"/>
          <p:cNvSpPr txBox="1"/>
          <p:nvPr/>
        </p:nvSpPr>
        <p:spPr>
          <a:xfrm>
            <a:off x="421680" y="2394867"/>
            <a:ext cx="11516321" cy="4306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457189" indent="-457189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133" dirty="0">
                <a:solidFill>
                  <a:prstClr val="black"/>
                </a:solidFill>
                <a:latin typeface="Calibri"/>
              </a:rPr>
              <a:t>Any school which receives less than $15,000 must pool funds within a consortium</a:t>
            </a:r>
          </a:p>
          <a:p>
            <a:pPr marL="457189" indent="-457189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altLang="en-US" sz="2133" dirty="0">
              <a:solidFill>
                <a:prstClr val="black"/>
              </a:solidFill>
              <a:latin typeface="Calibri"/>
            </a:endParaRPr>
          </a:p>
          <a:p>
            <a:pPr marL="457189" indent="-457189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133" dirty="0">
                <a:solidFill>
                  <a:prstClr val="black"/>
                </a:solidFill>
                <a:latin typeface="Calibri"/>
              </a:rPr>
              <a:t>Funds are distributed by the following ratio:</a:t>
            </a:r>
          </a:p>
          <a:p>
            <a:pPr marL="457189" indent="-457189">
              <a:lnSpc>
                <a:spcPct val="80000"/>
              </a:lnSpc>
              <a:spcBef>
                <a:spcPct val="20000"/>
              </a:spcBef>
            </a:pPr>
            <a:r>
              <a:rPr lang="en-US" altLang="en-US" sz="2133" dirty="0">
                <a:solidFill>
                  <a:prstClr val="black"/>
                </a:solidFill>
                <a:latin typeface="Calibri"/>
              </a:rPr>
              <a:t>      </a:t>
            </a:r>
            <a:r>
              <a:rPr lang="en-US" altLang="en-US" sz="2133" dirty="0">
                <a:solidFill>
                  <a:prstClr val="black"/>
                </a:solidFill>
                <a:latin typeface="Calibri"/>
              </a:rPr>
              <a:t>- </a:t>
            </a:r>
            <a:r>
              <a:rPr lang="en-US" altLang="en-US" sz="2133" dirty="0">
                <a:solidFill>
                  <a:prstClr val="black"/>
                </a:solidFill>
                <a:latin typeface="Calibri"/>
              </a:rPr>
              <a:t>70% of the funds will be based on the number of children </a:t>
            </a:r>
            <a:r>
              <a:rPr lang="en-US" altLang="en-US" sz="2133" dirty="0">
                <a:solidFill>
                  <a:prstClr val="black"/>
                </a:solidFill>
                <a:latin typeface="Calibri"/>
              </a:rPr>
              <a:t>in poverty </a:t>
            </a:r>
            <a:r>
              <a:rPr lang="en-US" altLang="en-US" sz="2133" dirty="0">
                <a:solidFill>
                  <a:prstClr val="black"/>
                </a:solidFill>
                <a:latin typeface="Calibri"/>
              </a:rPr>
              <a:t>ages 5-17 who reside in each school district</a:t>
            </a:r>
          </a:p>
          <a:p>
            <a:pPr marL="457189" indent="-457189">
              <a:lnSpc>
                <a:spcPct val="80000"/>
              </a:lnSpc>
              <a:spcBef>
                <a:spcPct val="20000"/>
              </a:spcBef>
            </a:pPr>
            <a:r>
              <a:rPr lang="en-US" altLang="en-US" sz="2133" dirty="0">
                <a:solidFill>
                  <a:prstClr val="black"/>
                </a:solidFill>
                <a:latin typeface="Calibri"/>
              </a:rPr>
              <a:t>      </a:t>
            </a:r>
            <a:r>
              <a:rPr lang="en-US" altLang="en-US" sz="2133" dirty="0">
                <a:solidFill>
                  <a:prstClr val="black"/>
                </a:solidFill>
                <a:latin typeface="Calibri"/>
              </a:rPr>
              <a:t>- </a:t>
            </a:r>
            <a:r>
              <a:rPr lang="en-US" altLang="en-US" sz="2133" dirty="0">
                <a:solidFill>
                  <a:prstClr val="black"/>
                </a:solidFill>
                <a:latin typeface="Calibri"/>
              </a:rPr>
              <a:t>30% of the funds will be based on the number of children </a:t>
            </a:r>
            <a:r>
              <a:rPr lang="en-US" altLang="en-US" sz="2133" dirty="0">
                <a:solidFill>
                  <a:prstClr val="black"/>
                </a:solidFill>
                <a:latin typeface="Calibri"/>
              </a:rPr>
              <a:t>ages </a:t>
            </a:r>
            <a:r>
              <a:rPr lang="en-US" altLang="en-US" sz="2133" dirty="0">
                <a:solidFill>
                  <a:prstClr val="black"/>
                </a:solidFill>
                <a:latin typeface="Calibri"/>
              </a:rPr>
              <a:t>5-17 who reside in each school district</a:t>
            </a:r>
          </a:p>
          <a:p>
            <a:pPr marL="457189" indent="-457189">
              <a:lnSpc>
                <a:spcPct val="80000"/>
              </a:lnSpc>
              <a:spcBef>
                <a:spcPct val="20000"/>
              </a:spcBef>
            </a:pPr>
            <a:endParaRPr lang="en-US" altLang="en-US" sz="2133" dirty="0">
              <a:solidFill>
                <a:prstClr val="black"/>
              </a:solidFill>
              <a:latin typeface="Calibri"/>
            </a:endParaRPr>
          </a:p>
          <a:p>
            <a:pPr marL="457189" indent="-457189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133" dirty="0">
                <a:solidFill>
                  <a:prstClr val="black"/>
                </a:solidFill>
                <a:latin typeface="Calibri"/>
              </a:rPr>
              <a:t>Funds are not an entitlement and lose their identity within consortium</a:t>
            </a:r>
          </a:p>
          <a:p>
            <a:pPr lvl="0">
              <a:lnSpc>
                <a:spcPct val="80000"/>
              </a:lnSpc>
              <a:spcBef>
                <a:spcPct val="20000"/>
              </a:spcBef>
              <a:buClrTx/>
            </a:pPr>
            <a:endParaRPr lang="en-US" altLang="en-US" sz="2133" dirty="0">
              <a:solidFill>
                <a:prstClr val="black"/>
              </a:solidFill>
              <a:latin typeface="Calibri"/>
            </a:endParaRPr>
          </a:p>
          <a:p>
            <a:pPr marL="457189" indent="-457189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133" dirty="0">
                <a:solidFill>
                  <a:prstClr val="black"/>
                </a:solidFill>
                <a:latin typeface="Calibri"/>
              </a:rPr>
              <a:t>Funds are directed toward improvement of Perkins V Performance Indicators</a:t>
            </a:r>
          </a:p>
        </p:txBody>
      </p:sp>
    </p:spTree>
    <p:extLst>
      <p:ext uri="{BB962C8B-B14F-4D97-AF65-F5344CB8AC3E}">
        <p14:creationId xmlns:p14="http://schemas.microsoft.com/office/powerpoint/2010/main" val="385222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617</Words>
  <Application>Microsoft Office PowerPoint</Application>
  <PresentationFormat>Widescreen</PresentationFormat>
  <Paragraphs>78</Paragraphs>
  <Slides>13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Roboto</vt:lpstr>
      <vt:lpstr>Wingdings</vt:lpstr>
      <vt:lpstr>Material</vt:lpstr>
      <vt:lpstr>Perkins V - Strengthening CTE for the 21st Century Act </vt:lpstr>
      <vt:lpstr>Local Needs Assessment</vt:lpstr>
      <vt:lpstr>Student Performance</vt:lpstr>
      <vt:lpstr>PowerPoint Presentation</vt:lpstr>
      <vt:lpstr>PowerPoint Presentation</vt:lpstr>
      <vt:lpstr>PowerPoint Presentation</vt:lpstr>
      <vt:lpstr>PowerPoint Presentation</vt:lpstr>
      <vt:lpstr>Perkins V</vt:lpstr>
      <vt:lpstr>Perkins Funding</vt:lpstr>
      <vt:lpstr>PowerPoint Presentation</vt:lpstr>
      <vt:lpstr>PowerPoint Presentation</vt:lpstr>
      <vt:lpstr>Perkins Projects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Perkins V - Strengthening CTE for the 21st Century Act</dc:title>
  <dc:creator>Lori Mitchell</dc:creator>
  <cp:lastModifiedBy>Lori Mitchell</cp:lastModifiedBy>
  <cp:revision>19</cp:revision>
  <dcterms:created xsi:type="dcterms:W3CDTF">2022-07-07T14:51:28Z</dcterms:created>
  <dcterms:modified xsi:type="dcterms:W3CDTF">2022-07-08T17:52:55Z</dcterms:modified>
</cp:coreProperties>
</file>