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672" r:id="rId2"/>
    <p:sldId id="362" r:id="rId3"/>
    <p:sldId id="367" r:id="rId4"/>
    <p:sldId id="256" r:id="rId5"/>
    <p:sldId id="270" r:id="rId6"/>
    <p:sldId id="725" r:id="rId7"/>
    <p:sldId id="729" r:id="rId8"/>
    <p:sldId id="727" r:id="rId9"/>
    <p:sldId id="268" r:id="rId10"/>
    <p:sldId id="257" r:id="rId11"/>
    <p:sldId id="267" r:id="rId12"/>
    <p:sldId id="674" r:id="rId13"/>
    <p:sldId id="713" r:id="rId14"/>
    <p:sldId id="678" r:id="rId15"/>
    <p:sldId id="679" r:id="rId16"/>
    <p:sldId id="714" r:id="rId17"/>
    <p:sldId id="681" r:id="rId18"/>
    <p:sldId id="682" r:id="rId19"/>
    <p:sldId id="719" r:id="rId20"/>
    <p:sldId id="377" r:id="rId21"/>
    <p:sldId id="721" r:id="rId22"/>
    <p:sldId id="722" r:id="rId23"/>
    <p:sldId id="723" r:id="rId24"/>
    <p:sldId id="724" r:id="rId25"/>
    <p:sldId id="346" r:id="rId26"/>
    <p:sldId id="368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8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B1AD66-96DB-41F6-BDD7-908DEEF7E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6B24D-D2A8-44A3-8A52-622945FA8A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pPr>
              <a:defRPr/>
            </a:pPr>
            <a:fld id="{960B7CB3-E138-4137-A863-5638F9D4DE00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3D800-B8B2-4D67-9467-6628D7256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D6CDF-A4DE-4DF3-BE97-E7C5DC3F6E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011906-068A-4F67-BA3C-FF48BAEED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47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73C0EB-F6F0-42B0-BD5D-A25D05BA60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194CD-5102-478E-A479-783229D595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pPr>
              <a:defRPr/>
            </a:pPr>
            <a:fld id="{A1FAA51E-D9E2-4372-B04E-A00982556D05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104A81-B7B3-426D-8300-92D562826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229953-0953-488B-BC7D-E0CD55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FABD3-FF8E-4E73-AB25-0399D86C1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031D5-4BE7-4D01-9E17-E320FAF3F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FD97B-DF24-40E7-8B65-4657683E7C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2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B50CF5-BBDD-49F1-AEF9-F3F24C3FBD3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BCF8E01-09C3-4A96-9B06-965F58DA8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1BE83B0B-9990-46FB-A4AE-80425F186B0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Droid Sans Fallback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F459996C-A4AF-4399-9A97-69D5CC920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FB31106-5965-4337-B1B7-B3FF1DFD9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>
              <a:ea typeface="Droid Sans Fallback"/>
              <a:cs typeface="Droid Sans Fallback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3076A058-AB83-4760-96A8-48CA9BF0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A482D3-29BC-41BC-BBCC-5F9EAB5AA82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5D95863C-C1AF-4C2E-941A-7771712D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4848225"/>
            <a:ext cx="554037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1" rIns="90000" bIns="45001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24 Hour access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View Member Data (benefit payments history,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list of beneficiaries, T-DROP history, CBA, and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1099)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Secure Sign up process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859E5C-E65E-4F76-9E2B-F6F3AB5FA92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EF123C-BA72-4A9E-9C20-D7E634AFC547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B30943-C3CC-47E4-A925-09093DCE6EF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CCBED1-7799-4A34-BF64-4DD72FA6B7D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3C4EF4-34B2-46AD-9829-424D02527C36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A57F43-1CE5-4E8E-91B8-8338B5C2582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B62E93-8BF3-482A-B41A-00B6A3EAF61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5B653D9-7C11-4B95-AB35-C1D73BF24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1274895D-45EA-4457-8610-20624D294B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Droid Sans Fallback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19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BB066EB5-4EF0-4DEE-869E-767059683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9A0D23B1-25FD-4034-88DA-0A609B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16425"/>
            <a:ext cx="5608638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25F8E8CB-AC1C-492E-9C3B-58FBA646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824565-A22D-4EBF-B4C1-B1A77B93206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1641ED3F-8237-435C-A53D-114B7AC9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48225"/>
            <a:ext cx="56245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1" rIns="90000" bIns="45001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If you plan to return to work, be sure to contact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ATRS prior to doing so.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Sign up on the website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Make sure your beneficiary selection is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Up-to-date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Notify ATRS of life changes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Contact ATRS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E3C1F8-627D-44B9-B497-5652849946E5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0B4068-5566-476A-91C8-E728CF9D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A4C2-D34D-47AA-9A09-97397E67B361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0629B-3944-4BC3-81DC-3B69EB34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3AD72-A036-48AB-868A-76448F57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9B22-E2D1-4F48-A203-65D4927FB7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09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A801-E52E-410A-95DB-EEE9714B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FD11-7BFA-4250-A5D8-D8939EBDD815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E004-053D-41E8-8482-D552599B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2D04-C221-4A4D-BC64-DD65558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D2C16-DBE3-4BFC-AAC5-A54D2C7719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4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88E-69A8-4491-BE92-A3CFB11F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D270-490C-481A-B2BA-DBE871CF57E4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3ABD-FD3E-4958-A277-25DA31AB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7B07-6B56-41D9-B277-84DCFA56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B11F9-C4FE-42A5-B317-C01264096A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29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D8BB-7214-4D80-8F41-B478E582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713A-C874-4F89-AA0B-B0DEFCA04471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1797-B4C0-4F13-8D10-2623B34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57FD-C87C-4F99-BAD5-9D216860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7A9B-851C-44BA-ADDD-95FF883A53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601335-A489-4DEB-9325-77CDB28B5F02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975B6D-5D3A-4EA1-AE7D-08260A14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9991-E860-47C4-8DE9-44589C6C7139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1D2ED-A9EE-4AA5-A186-737815CB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714BB-3141-49D5-B640-0340DC0E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30E3-7ABB-4490-93F6-89FCF92DC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414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11CC2-CA4F-4B71-ACCD-6173D5D5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28E8-5C61-4E6B-81EB-A0DE180D17D2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D0AE0-8DF9-46CC-A07A-472E5FBB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0601BB-CFCA-4366-A9F2-208312D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BFDB-F09A-4A6D-8B31-0BFA734195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21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8F29A-61A6-428A-9998-0DC11CFDF3CE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C6092B7-EC53-48CF-A24F-BB7B1E22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AB31-3473-4F42-98F4-37805B862BD0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3FD9823-7FEF-4796-9BF9-91C4B86F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09743A7-FE12-40E0-8944-D77806D3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D71B-4082-41C5-937C-98B3CABF93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9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11C888-8727-46F6-84A8-E73F4F84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12E8-54E5-4867-A36C-45FAC324F51C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20A5CB-CD7F-409E-AF89-1007BED9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C640C8-677F-4B31-9B53-B44CFCD2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B903-F5E3-4BD0-B277-C9AC8E4D85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4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0BE933-5F75-46C3-B59D-6F5C137D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CD88-4FE6-4D2A-983D-1568579BC141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741A8A-6DA6-4049-A93F-EE46A271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383AB2-6E68-433F-B1E2-143EB47E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32D8-3597-4439-B0F2-F1740A04EB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35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C991C-E784-4FD8-9920-92A6EAD51E3B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2E2A8F8-D161-45FB-BAD5-6988EF35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12DA-9593-4CE2-B40E-660BE461FBE8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F48C59-A1FC-4A89-8133-B7EFB9BE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F1FE86A-F0BC-4E96-AAF5-D4AFB5DF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0F6A-E696-450C-9AFD-9A1CF62241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79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705623-C5B5-487D-867E-3A36C8ED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E74C-084C-4E50-88D2-C38CAD10769F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3E76CD-42FA-45E3-9FE3-D07071C6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4DF6F-7385-4B9A-86F0-8D83D2F9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655-1711-4C39-B996-2E62E2763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59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387641-2D6C-4261-A00A-16C1A9FC7E59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0B4-E949-403C-AE39-FA172E4B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1B9EA08-E6F9-44D8-9D2F-473CDCBF4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5ED26-2AF8-4BDF-B317-6D015F712E3A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CCA9-E7F0-4FA4-A4E5-DCDAFF21B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66402C-0BB5-4AFC-875D-3F7BB3B155DE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AC46-B5FE-4479-8499-AE43CD68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12F61-A390-43B4-837E-FF6652B09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4209280F-335A-4FE0-8EF9-1D6EFDCA33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4" r:id="rId2"/>
    <p:sldLayoutId id="2147484332" r:id="rId3"/>
    <p:sldLayoutId id="2147484325" r:id="rId4"/>
    <p:sldLayoutId id="2147484333" r:id="rId5"/>
    <p:sldLayoutId id="2147484326" r:id="rId6"/>
    <p:sldLayoutId id="2147484327" r:id="rId7"/>
    <p:sldLayoutId id="2147484334" r:id="rId8"/>
    <p:sldLayoutId id="2147484328" r:id="rId9"/>
    <p:sldLayoutId id="2147484329" r:id="rId10"/>
    <p:sldLayoutId id="2147484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rs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s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ek@artrs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6918" r="4785" b="15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3560763" y="685800"/>
          <a:ext cx="52228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Picture" r:id="rId5" imgW="3398520" imgH="1330452" progId="Word.Picture.8">
                  <p:embed/>
                </p:oleObj>
              </mc:Choice>
              <mc:Fallback>
                <p:oleObj name="Picture" r:id="rId5" imgW="3398520" imgH="1330452" progId="Word.Picture.8">
                  <p:embed/>
                  <p:pic>
                    <p:nvPicPr>
                      <p:cNvPr id="205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685800"/>
                        <a:ext cx="5222875" cy="3505200"/>
                      </a:xfrm>
                      <a:prstGeom prst="rect">
                        <a:avLst/>
                      </a:prstGeom>
                      <a:blipFill dpi="0" rotWithShape="1">
                        <a:blip r:embed="rId7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4CB10-6131-4AF5-9567-44FFE2FE35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657600" y="4876800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charset="0"/>
                <a:cs typeface="Arial" charset="0"/>
              </a:rPr>
              <a:t>Defined Benefit Plan </a:t>
            </a:r>
            <a:r>
              <a:rPr lang="en-US" altLang="en-US" sz="2800" b="1" dirty="0">
                <a:latin typeface="Arial" charset="0"/>
                <a:cs typeface="Arial" charset="0"/>
              </a:rPr>
              <a:t>(401a)</a:t>
            </a:r>
          </a:p>
        </p:txBody>
      </p:sp>
    </p:spTree>
    <p:extLst>
      <p:ext uri="{BB962C8B-B14F-4D97-AF65-F5344CB8AC3E}">
        <p14:creationId xmlns:p14="http://schemas.microsoft.com/office/powerpoint/2010/main" val="32606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991A147-9433-4B8A-A2BB-FDC16DDB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6000" b="1" dirty="0"/>
              <a:t>Contribution Rates</a:t>
            </a:r>
            <a:br>
              <a:rPr lang="en-US" altLang="en-US" sz="6000" b="1" dirty="0"/>
            </a:br>
            <a:r>
              <a:rPr lang="en-US" altLang="en-US" sz="2800" b="1" dirty="0"/>
              <a:t>Effective July 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9B01-26CC-4E34-8BB4-EF4C61F8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7.00 % Employee Rate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15.00% Employer Rate (General Fund)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25DC05BD-5D7B-4D0E-9632-F171A068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515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ATRS Retirement Webinars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EB4DF292-CEF7-4919-A58C-93DA4FEF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General Information</a:t>
            </a:r>
          </a:p>
          <a:p>
            <a:pPr eaLnBrk="1" hangingPunct="1"/>
            <a:r>
              <a:rPr lang="en-US" altLang="en-US" sz="3600" b="1" dirty="0"/>
              <a:t>A &amp; S Entering T-DROP</a:t>
            </a:r>
          </a:p>
          <a:p>
            <a:pPr eaLnBrk="1" hangingPunct="1"/>
            <a:r>
              <a:rPr lang="en-US" altLang="en-US" sz="3600" b="1" dirty="0"/>
              <a:t>A &amp; S Retirement</a:t>
            </a:r>
          </a:p>
          <a:p>
            <a:pPr eaLnBrk="1" hangingPunct="1"/>
            <a:r>
              <a:rPr lang="en-US" altLang="en-US" sz="3600" b="1" dirty="0"/>
              <a:t>A &amp; S Exiting T-DROP</a:t>
            </a:r>
          </a:p>
          <a:p>
            <a:pPr eaLnBrk="1" hangingPunct="1"/>
            <a:r>
              <a:rPr lang="en-US" altLang="en-US" sz="4000" b="1" dirty="0"/>
              <a:t> </a:t>
            </a:r>
            <a:r>
              <a:rPr lang="en-US" altLang="en-US" b="1" dirty="0"/>
              <a:t>(</a:t>
            </a:r>
            <a:r>
              <a:rPr lang="en-US" altLang="en-US" b="1" dirty="0">
                <a:hlinkClick r:id="rId2"/>
              </a:rPr>
              <a:t>www.artrs.gov</a:t>
            </a:r>
            <a:r>
              <a:rPr lang="en-US" altLang="en-US" b="1" dirty="0"/>
              <a:t>), Preretirement Workshops</a:t>
            </a:r>
            <a:endParaRPr lang="en-US" altLang="en-US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15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TYPES OF Purchase service</a:t>
            </a:r>
            <a:r>
              <a:rPr lang="en-US" sz="3200" b="0" cap="all" dirty="0">
                <a:solidFill>
                  <a:srgbClr val="8E0000"/>
                </a:solidFill>
                <a:effectLst/>
                <a:latin typeface="Arial" pitchFamily="34" charset="0"/>
              </a:rPr>
              <a:t>*</a:t>
            </a:r>
            <a:endParaRPr lang="en-US" sz="3200" b="0" dirty="0">
              <a:solidFill>
                <a:srgbClr val="8E0000"/>
              </a:solidFill>
              <a:effectLst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108700" cy="5181600"/>
          </a:xfrm>
        </p:spPr>
        <p:txBody>
          <a:bodyPr/>
          <a:lstStyle/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Active Military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National Guard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Domestic Federal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Private School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Start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Overseas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 of State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Graduate Assistant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Prior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Noncontributory to contributory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Repay Refund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Sabbatical Leave (after 1985)</a:t>
            </a:r>
          </a:p>
          <a:p>
            <a:pPr marL="0" indent="0">
              <a:buClr>
                <a:srgbClr val="8E0000"/>
              </a:buClr>
              <a:buFont typeface="Arial" charset="0"/>
              <a:buNone/>
              <a:defRPr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marL="57150" indent="0">
              <a:buFont typeface="Arial" charset="0"/>
              <a:buNone/>
              <a:defRPr/>
            </a:pPr>
            <a:r>
              <a:rPr lang="en-US" sz="14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Certain conditions will apply to all or any purchased types.</a:t>
            </a:r>
          </a:p>
          <a:p>
            <a:pPr marL="57150" indent="0">
              <a:buFont typeface="Arial" charset="0"/>
              <a:buNone/>
              <a:defRPr/>
            </a:pPr>
            <a:r>
              <a:rPr lang="en-US" sz="14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The cost to purchase any of these services is determined by using an actuarial cost method.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47700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E186-94BF-4AE2-83C2-1B260B0EC6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MILITARY CREDIT</a:t>
            </a:r>
            <a:r>
              <a:rPr lang="en-US" b="0" cap="all" dirty="0">
                <a:solidFill>
                  <a:srgbClr val="8E0000"/>
                </a:solidFill>
                <a:effectLst/>
                <a:latin typeface="Arial" pitchFamily="34" charset="0"/>
              </a:rPr>
              <a:t>*</a:t>
            </a:r>
            <a:endParaRPr lang="en-US" b="0" dirty="0">
              <a:solidFill>
                <a:srgbClr val="8E0000"/>
              </a:solidFill>
              <a:effectLst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6096000" cy="4343400"/>
          </a:xfrm>
        </p:spPr>
        <p:txBody>
          <a:bodyPr/>
          <a:lstStyle/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FREE: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Active members who began active duty before July 1, 1973</a:t>
            </a:r>
            <a:endParaRPr lang="en-US" sz="16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Up to five years may be credited</a:t>
            </a:r>
            <a:endParaRPr lang="en-US" sz="16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PURCHASED:</a:t>
            </a:r>
            <a:endParaRPr lang="en-US" sz="18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Mandated service after July 1, 1973</a:t>
            </a:r>
            <a:endParaRPr lang="en-US" sz="16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Up to five years may be purchased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r>
              <a:rPr lang="en-US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* Certain conditions will apply in order to establish service</a:t>
            </a: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D07EB-CEEB-4B91-AFBA-F80E69A411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RECIPROCITY</a:t>
            </a:r>
            <a:endParaRPr lang="en-US" sz="40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85738" y="1143000"/>
            <a:ext cx="6096000" cy="56388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Arkansas reciprocal systems are: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Teacher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Public Employees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Highway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State Police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Judicial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Local Police &amp; Fire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And, for employees of certain institutions of higher learning, service while enrolled in an alternate retirement plan such as TIAA-CREF or VALIC is recognized</a:t>
            </a:r>
            <a:r>
              <a:rPr lang="en-US" sz="1800" dirty="0">
                <a:solidFill>
                  <a:srgbClr val="8E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311900" y="-15875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CC2C7-A8F6-4ACC-8E42-82A2BA120A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2700" y="-635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buFontTx/>
              <a:buBlip>
                <a:blip r:embed="rId3"/>
              </a:buBlip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buFontTx/>
              <a:buBlip>
                <a:blip r:embed="rId3"/>
              </a:buBlip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If a member does not accrue service credit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the fiscal year (less than 40 days) the member may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accumulate and carry forward days of </a:t>
            </a:r>
            <a:r>
              <a:rPr lang="en-US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contributory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service until the first fiscal year in which the member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accrues the minimum number of days required to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credit 0.25 year  of service credit.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131" r="44048" b="32071"/>
          <a:stretch>
            <a:fillRect/>
          </a:stretch>
        </p:blipFill>
        <p:spPr bwMode="auto">
          <a:xfrm>
            <a:off x="6399213" y="4876800"/>
            <a:ext cx="2744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175"/>
            <a:ext cx="7772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Service  credit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700" i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(FISCAL YEAR)</a:t>
            </a:r>
            <a:endParaRPr lang="en-US" sz="2700" i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295400"/>
          <a:ext cx="4454525" cy="3443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Days worked in a Fiscal Year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Credit Earned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*0-39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40-79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0.25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80-119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0.50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120-159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0.75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160 or more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1.00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8438-2C59-435E-9B72-D61F3AFD608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3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Benefit eligibility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858000" cy="49530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 60 with 5 or more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age with 28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age with 25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 10% per year for each year under 28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1800" b="1" i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years of service; or number of years to age 60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6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133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2A97B-E77A-46B1-9BF2-17D175EC74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4-Point Star 4"/>
          <p:cNvSpPr/>
          <p:nvPr/>
        </p:nvSpPr>
        <p:spPr>
          <a:xfrm>
            <a:off x="4740275" y="5181600"/>
            <a:ext cx="1584325" cy="1076325"/>
          </a:xfrm>
          <a:prstGeom prst="star4">
            <a:avLst/>
          </a:prstGeom>
          <a:solidFill>
            <a:srgbClr val="8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1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 BENEFITS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6096000" cy="4953000"/>
          </a:xfrm>
        </p:spPr>
        <p:txBody>
          <a:bodyPr/>
          <a:lstStyle/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5 Years Service Credit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Disability Benefits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(if </a:t>
            </a:r>
            <a:r>
              <a:rPr lang="en-US" sz="1400" dirty="0">
                <a:solidFill>
                  <a:srgbClr val="8E0000"/>
                </a:solidFill>
                <a:latin typeface="Arial" charset="0"/>
                <a:cs typeface="Arial" charset="0"/>
              </a:rPr>
              <a:t>active</a:t>
            </a:r>
            <a:r>
              <a:rPr lang="en-US" sz="1400" b="1" i="1" dirty="0">
                <a:solidFill>
                  <a:srgbClr val="8E0000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with 5 years of actual or reciprocal service credit with ATRS)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Survivor Benefits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(if </a:t>
            </a:r>
            <a:r>
              <a:rPr lang="en-US" sz="1400" dirty="0">
                <a:solidFill>
                  <a:srgbClr val="8E0000"/>
                </a:solidFill>
                <a:latin typeface="Arial" charset="0"/>
                <a:cs typeface="Arial" charset="0"/>
              </a:rPr>
              <a:t>active</a:t>
            </a:r>
            <a:r>
              <a:rPr lang="en-US" sz="1400" b="1" i="1" dirty="0">
                <a:solidFill>
                  <a:srgbClr val="8E0000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with 5 years of actual or reciprocal service credit with ATRS)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8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10 Years Service Credit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cs typeface="Arial" charset="0"/>
              </a:rPr>
              <a:t>(Active and Retired)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Death Benefit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$10,000 All Contributory 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$6,667 All Noncontributory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Mixed Contributory/Noncontributory – Prorated up to 10 years of contributory service, then it will be $10,000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Stipend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$50 per month ABOVE regular annuity</a:t>
            </a: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1800" i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06216-6C01-4FE4-A2EA-F9C70EAAF8F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"/>
            <a:ext cx="5638800" cy="901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T-DR0p plan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096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Retirement benefits are calculated when members enter T-DROP.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Members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do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not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draw retirement benefits at this time.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Monthly deposits are put into member's T-DROP (savings) account based on a calculation that is cost neutral for the retirement system. The formula used for calculation is established by Arkansas law.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The amount of the monthly deposit is based on the regular monthly benefit reduced by 1% for each year of contributory, non-contributory, and reciprocal service; there is a further reduction if member has less than 30 years of service (6% for 29 years of service or 12% for 28 years of service).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Upon retirement members receive the T-DROP account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plus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monthly retirement benefits (which have been receiving the COLA each year the member has been in T-DROP).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b="1" dirty="0">
              <a:solidFill>
                <a:srgbClr val="8E0000"/>
              </a:solidFill>
              <a:latin typeface="Arial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32460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6B5E3-CB43-4522-A2D8-CE7223487F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90D68096-2C5B-4187-A49C-15C3E18F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303030"/>
                </a:solidFill>
                <a:ea typeface="Droid Sans Fallback"/>
                <a:cs typeface="Droid Sans Fallback"/>
              </a:rPr>
              <a:t>IMPORTANT THINGS TO REMEMBER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C33ACA2-4427-4A36-B26D-C42C52DB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61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BEFORE going back to work, contact ATRS.</a:t>
            </a:r>
          </a:p>
          <a:p>
            <a:pPr lvl="1"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(i.e. retirement separation period.) 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Sign up on website (</a:t>
            </a: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  <a:hlinkClick r:id="rId3"/>
              </a:rPr>
              <a:t>www.artrs.gov</a:t>
            </a: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Annual Statements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Retirement and T-Drop Deadlines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Contact ATRS for major life events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How to reach ATRS: </a:t>
            </a:r>
          </a:p>
          <a:p>
            <a:pPr lvl="2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(501) 682-1517 local</a:t>
            </a:r>
            <a:b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</a:b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(501) 682-2359 fax</a:t>
            </a:r>
            <a:b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</a:b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Email us at: </a:t>
            </a:r>
            <a:r>
              <a:rPr lang="en-US" altLang="en-US" b="1" u="sng" dirty="0">
                <a:solidFill>
                  <a:srgbClr val="000000"/>
                </a:solidFill>
                <a:ea typeface="Droid Sans Fallback"/>
                <a:cs typeface="Droid Sans Fallback"/>
              </a:rPr>
              <a:t>info@artrs.gov</a:t>
            </a:r>
          </a:p>
          <a:p>
            <a:pPr lvl="2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2400" dirty="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303834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7B99-D6EE-4385-B93F-FE526545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Greeting and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0CC6B-8E14-4563-ACC8-97875BB8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Willie Kincade, Associate Director of Operations</a:t>
            </a:r>
          </a:p>
          <a:p>
            <a:pPr eaLnBrk="1" hangingPunct="1"/>
            <a:r>
              <a:rPr lang="en-US" altLang="en-US" sz="3600" b="1" dirty="0"/>
              <a:t>Contact information</a:t>
            </a:r>
          </a:p>
          <a:p>
            <a:pPr eaLnBrk="1" hangingPunct="1"/>
            <a:r>
              <a:rPr lang="en-US" altLang="en-US" sz="3600" b="1" dirty="0">
                <a:hlinkClick r:id="rId2"/>
              </a:rPr>
              <a:t>williek@artrs.gov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501-682-1517 ext. 1702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672737"/>
            <a:ext cx="7848600" cy="1927225"/>
          </a:xfrm>
        </p:spPr>
        <p:txBody>
          <a:bodyPr/>
          <a:lstStyle/>
          <a:p>
            <a:pPr algn="ctr"/>
            <a:r>
              <a:rPr lang="en-US" sz="4400" b="1" dirty="0"/>
              <a:t>Actuarial ASSUMPTION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667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Assumed Rate of Return 7.25%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RP 2014 (Mortality 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Plan Value $21 Billion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Amortization Period at 32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81%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397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A116A-DE68-40E7-A542-55AC10AC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763000" cy="62484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FE9E90D-4D62-4834-88E3-738D4FF6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38400"/>
            <a:ext cx="2209800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Active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$</a:t>
            </a:r>
            <a:r>
              <a:rPr lang="en-US" altLang="en-US" sz="2200" b="1" dirty="0">
                <a:cs typeface="Arial" pitchFamily="34" charset="0"/>
              </a:rPr>
              <a:t>2.6 B (Salaries)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76,488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6972B-D0DF-440B-8307-689DED6E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599" cy="69342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C790C1A-4DA8-4DF1-BFB4-2D7F0543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280" y="2750279"/>
            <a:ext cx="2455985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Retirees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$</a:t>
            </a:r>
            <a:r>
              <a:rPr lang="en-US" altLang="en-US" sz="2200" b="1" dirty="0">
                <a:cs typeface="Arial" pitchFamily="34" charset="0"/>
              </a:rPr>
              <a:t>1.3 B (Benefits)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54,312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203B4-4C20-4109-8D87-D11DBBCB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81000"/>
            <a:ext cx="8609671" cy="6477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5F49DF2-5EEB-4921-8333-FDEDFCCD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2590800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(T-DROP)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$270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 (Benefits)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3,301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6CD240-EA9E-4551-A562-6B98B905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52400"/>
            <a:ext cx="8991600" cy="67056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FCE6364-1B40-48BC-88F5-F5EC066A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43089"/>
            <a:ext cx="2450305" cy="2236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Working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$</a:t>
            </a:r>
            <a:r>
              <a:rPr lang="en-US" altLang="en-US" sz="2200" b="1" dirty="0">
                <a:cs typeface="Arial" pitchFamily="34" charset="0"/>
              </a:rPr>
              <a:t>78.2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 (Benefits)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3,526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Members</a:t>
            </a:r>
          </a:p>
          <a:p>
            <a:pPr>
              <a:spcAft>
                <a:spcPts val="1000"/>
              </a:spcAft>
            </a:pPr>
            <a:r>
              <a:rPr lang="en-US" altLang="en-US" sz="2200" b="1" dirty="0">
                <a:cs typeface="Arial" pitchFamily="34" charset="0"/>
              </a:rPr>
              <a:t>$80.2 M (Salaries)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477589A5-A261-4EB0-A47F-D9B01074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303030"/>
                </a:solidFill>
                <a:ea typeface="Droid Sans Fallback"/>
                <a:cs typeface="Droid Sans Fallback"/>
              </a:rPr>
              <a:t>ATRS Website  - www.artrs.gov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A3E3D574-9C87-4E66-9F91-F8AFF4EB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r>
              <a:rPr lang="en-US" altLang="en-US" sz="2300" b="1" dirty="0">
                <a:solidFill>
                  <a:srgbClr val="000000"/>
                </a:solidFill>
                <a:ea typeface="Droid Sans Fallback"/>
                <a:cs typeface="Droid Sans Fallback"/>
              </a:rPr>
              <a:t>24-Hour Access to Your Member Data...</a:t>
            </a: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endParaRPr lang="en-US" altLang="en-US" sz="2300" b="1" dirty="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r>
              <a:rPr lang="en-US" altLang="en-US" sz="2300" b="1" dirty="0">
                <a:solidFill>
                  <a:srgbClr val="000000"/>
                </a:solidFill>
                <a:ea typeface="Droid Sans Fallback"/>
                <a:cs typeface="Droid Sans Fallback"/>
              </a:rPr>
              <a:t>Member Access - </a:t>
            </a:r>
            <a:r>
              <a:rPr lang="en-US" altLang="en-US" sz="2300" dirty="0">
                <a:solidFill>
                  <a:srgbClr val="000000"/>
                </a:solidFill>
                <a:ea typeface="Droid Sans Fallback"/>
                <a:cs typeface="Droid Sans Fallback"/>
              </a:rPr>
              <a:t>allows members and retirees to access their membership data at any time.  (Benefits Paid, Tax and Insurance Deductibles, Beneficiaries, T-DROP history, Cash Balance Account, and 1099 Tax info) </a:t>
            </a: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endParaRPr lang="en-US" altLang="en-US" sz="2300" dirty="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r>
              <a:rPr lang="en-US" altLang="en-US" sz="2300" b="1" dirty="0">
                <a:solidFill>
                  <a:srgbClr val="000000"/>
                </a:solidFill>
                <a:ea typeface="Droid Sans Fallback"/>
                <a:cs typeface="Droid Sans Fallback"/>
              </a:rPr>
              <a:t>Secure</a:t>
            </a:r>
            <a:r>
              <a:rPr lang="en-US" altLang="en-US" sz="2300" dirty="0">
                <a:solidFill>
                  <a:srgbClr val="000000"/>
                </a:solidFill>
                <a:ea typeface="Droid Sans Fallback"/>
                <a:cs typeface="Droid Sans Fallback"/>
              </a:rPr>
              <a:t> - to access membership data, members and retirees must complete the website registration process and have their information </a:t>
            </a:r>
            <a:r>
              <a:rPr lang="en-US" altLang="en-US" sz="2300" i="1" dirty="0">
                <a:solidFill>
                  <a:srgbClr val="000000"/>
                </a:solidFill>
                <a:ea typeface="Droid Sans Fallback"/>
                <a:cs typeface="Droid Sans Fallback"/>
              </a:rPr>
              <a:t>successfully validated by ATRS</a:t>
            </a:r>
            <a:r>
              <a:rPr lang="en-US" altLang="en-US" sz="2300" b="1" i="1" dirty="0">
                <a:solidFill>
                  <a:srgbClr val="000000"/>
                </a:solidFill>
                <a:ea typeface="Droid Sans Fallback"/>
                <a:cs typeface="Droid Sans Fallback"/>
              </a:rPr>
              <a:t>.</a:t>
            </a:r>
            <a:r>
              <a:rPr lang="en-US" altLang="en-US" sz="2300" dirty="0">
                <a:solidFill>
                  <a:srgbClr val="000000"/>
                </a:solidFill>
                <a:ea typeface="Droid Sans Fallback"/>
                <a:cs typeface="Droid Sans Fallback"/>
              </a:rPr>
              <a:t>  </a:t>
            </a: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endParaRPr lang="en-US" altLang="en-US" sz="2300" dirty="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r>
              <a:rPr lang="en-US" altLang="en-US" sz="2300" b="1" dirty="0">
                <a:solidFill>
                  <a:srgbClr val="000000"/>
                </a:solidFill>
                <a:ea typeface="Droid Sans Fallback"/>
                <a:cs typeface="Droid Sans Fallback"/>
              </a:rPr>
              <a:t>For Troubles Signing Up</a:t>
            </a:r>
            <a:r>
              <a:rPr lang="en-US" altLang="en-US" sz="2300" dirty="0">
                <a:solidFill>
                  <a:srgbClr val="000000"/>
                </a:solidFill>
                <a:ea typeface="Droid Sans Fallback"/>
                <a:cs typeface="Droid Sans Fallback"/>
              </a:rPr>
              <a:t> – just call ATRS and we will walk you through the process. (501-682-1517) Call Center Staff</a:t>
            </a:r>
          </a:p>
          <a:p>
            <a:pPr algn="just" eaLnBrk="1" hangingPunct="1">
              <a:spcBef>
                <a:spcPts val="575"/>
              </a:spcBef>
              <a:buClrTx/>
              <a:buFontTx/>
              <a:buNone/>
            </a:pPr>
            <a:endParaRPr lang="en-US" altLang="en-US" sz="2300" dirty="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56A2-4E30-4A34-8CD9-DD2F3CB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/>
              <a:t>Questions and Comments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E1B6-7CE3-4799-961E-3C10351C5EA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D08BE6E-ADEC-4654-BC2A-D0548984CD8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DE589E-DBC1-43CB-87C0-53B70E31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8175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Topics of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311BC-B0D8-492C-843E-F24F8AF3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52600"/>
            <a:ext cx="8229600" cy="4876800"/>
          </a:xfrm>
        </p:spPr>
        <p:txBody>
          <a:bodyPr/>
          <a:lstStyle/>
          <a:p>
            <a:pPr lvl="1">
              <a:defRPr/>
            </a:pPr>
            <a:r>
              <a:rPr lang="en-US" sz="3600" b="1" dirty="0"/>
              <a:t>ATRS Board of Trustees</a:t>
            </a:r>
          </a:p>
          <a:p>
            <a:pPr lvl="1">
              <a:defRPr/>
            </a:pPr>
            <a:r>
              <a:rPr lang="en-US" sz="3600" b="1" dirty="0"/>
              <a:t>General Overview of ATRS</a:t>
            </a:r>
          </a:p>
          <a:p>
            <a:pPr lvl="1">
              <a:defRPr/>
            </a:pPr>
            <a:r>
              <a:rPr lang="en-US" sz="3600" b="1" dirty="0"/>
              <a:t>Agency Departments </a:t>
            </a:r>
          </a:p>
          <a:p>
            <a:pPr lvl="1">
              <a:defRPr/>
            </a:pPr>
            <a:r>
              <a:rPr lang="en-US" sz="3600" b="1" dirty="0"/>
              <a:t>Retirement Information</a:t>
            </a:r>
          </a:p>
          <a:p>
            <a:pPr lvl="1">
              <a:defRPr/>
            </a:pPr>
            <a:r>
              <a:rPr lang="en-US" sz="3600" b="1" dirty="0"/>
              <a:t>Actuarial Data</a:t>
            </a:r>
          </a:p>
          <a:p>
            <a:pPr lvl="1">
              <a:defRPr/>
            </a:pPr>
            <a:r>
              <a:rPr lang="en-US" sz="3600" b="1" dirty="0"/>
              <a:t>Customer Service, www.artrs.gov, and info@artrs.gov</a:t>
            </a:r>
          </a:p>
          <a:p>
            <a:pPr lvl="1">
              <a:defRPr/>
            </a:pPr>
            <a:r>
              <a:rPr lang="en-US" sz="3600" b="1" dirty="0"/>
              <a:t>Questions and Comments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0ABBCC65-C5D7-4D05-ABEB-DFAFECD0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/>
              <a:t>Arkansas Teacher Retirement System</a:t>
            </a:r>
            <a:br>
              <a:rPr lang="en-US" altLang="en-US" sz="3600" b="1" dirty="0"/>
            </a:br>
            <a:r>
              <a:rPr lang="en-US" altLang="en-US" sz="3600" b="1" dirty="0"/>
              <a:t>(ATRS is governed by a Board of Trustees)</a:t>
            </a:r>
          </a:p>
        </p:txBody>
      </p:sp>
      <p:sp>
        <p:nvSpPr>
          <p:cNvPr id="3075" name="Content Placeholder 4">
            <a:extLst>
              <a:ext uri="{FF2B5EF4-FFF2-40B4-BE49-F238E27FC236}">
                <a16:creationId xmlns:a16="http://schemas.microsoft.com/office/drawing/2014/main" id="{945063E7-2410-4EE1-BEB9-1B4646F3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11 – Elected Board Members</a:t>
            </a:r>
          </a:p>
          <a:p>
            <a:pPr eaLnBrk="1" hangingPunct="1"/>
            <a:r>
              <a:rPr lang="en-US" altLang="en-US" sz="3200" b="1" dirty="0"/>
              <a:t>4</a:t>
            </a:r>
            <a:r>
              <a:rPr lang="en-US" altLang="en-US" b="1" dirty="0"/>
              <a:t> </a:t>
            </a:r>
            <a:r>
              <a:rPr lang="en-US" altLang="en-US" sz="3200" b="1" dirty="0"/>
              <a:t>– Appointed Board Members (State Commissioner, State Treasurer, State Auditor, and Commissioner of Education)</a:t>
            </a:r>
          </a:p>
          <a:p>
            <a:pPr eaLnBrk="1" hangingPunct="1"/>
            <a:r>
              <a:rPr lang="en-US" altLang="en-US" sz="3200" b="1" dirty="0"/>
              <a:t> 76 Full-time Employees  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079CFA0-4055-4756-B38F-3D221C75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/>
              <a:t>Department Head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B03F30E-A4BA-442C-9C10-6C7540B9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715000"/>
          </a:xfrm>
        </p:spPr>
        <p:txBody>
          <a:bodyPr/>
          <a:lstStyle/>
          <a:p>
            <a:r>
              <a:rPr lang="en-US" altLang="en-US" b="1" dirty="0"/>
              <a:t>Administration – Clint Rhoden</a:t>
            </a:r>
          </a:p>
          <a:p>
            <a:r>
              <a:rPr lang="en-US" altLang="en-US" b="1" dirty="0"/>
              <a:t>Legal – Martha Miller</a:t>
            </a:r>
          </a:p>
          <a:p>
            <a:r>
              <a:rPr lang="en-US" altLang="en-US" b="1" dirty="0"/>
              <a:t>Data Processing – Millahalli Manjunath (Manju)</a:t>
            </a:r>
          </a:p>
          <a:p>
            <a:r>
              <a:rPr lang="en-US" altLang="en-US" b="1" dirty="0"/>
              <a:t>Investments – Donna Bumgardner</a:t>
            </a:r>
          </a:p>
          <a:p>
            <a:r>
              <a:rPr lang="en-US" altLang="en-US" b="1" dirty="0"/>
              <a:t>Fiscal– Curtis Curter/James Cookro</a:t>
            </a:r>
          </a:p>
          <a:p>
            <a:r>
              <a:rPr lang="en-US" altLang="en-US" b="1" dirty="0"/>
              <a:t>Internal Audit – Brenda West</a:t>
            </a:r>
          </a:p>
          <a:p>
            <a:r>
              <a:rPr lang="en-US" altLang="en-US" b="1" dirty="0"/>
              <a:t>Human Resources – Vicky Fowler</a:t>
            </a:r>
          </a:p>
          <a:p>
            <a:r>
              <a:rPr lang="en-US" altLang="en-US" b="1" dirty="0"/>
              <a:t>Membership – Sheila Hilton </a:t>
            </a:r>
          </a:p>
          <a:p>
            <a:r>
              <a:rPr lang="en-US" altLang="en-US" b="1" dirty="0"/>
              <a:t>Benefits and Counseling – Mark Twyford</a:t>
            </a:r>
          </a:p>
          <a:p>
            <a:r>
              <a:rPr lang="en-US" altLang="en-US" b="1" dirty="0"/>
              <a:t>Call Center – Tammy Irvin</a:t>
            </a:r>
          </a:p>
          <a:p>
            <a:r>
              <a:rPr lang="en-US" altLang="en-US" b="1" dirty="0"/>
              <a:t>Preretirement – Otis Willis</a:t>
            </a:r>
          </a:p>
          <a:p>
            <a:r>
              <a:rPr lang="en-US" altLang="en-US" b="1" dirty="0"/>
              <a:t>Accounting Reporting – Misty Yant</a:t>
            </a:r>
          </a:p>
          <a:p>
            <a:r>
              <a:rPr lang="en-US" altLang="en-US" b="1" dirty="0"/>
              <a:t>Accounting Payroll – Linda Hodge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F6EC3-3593-4979-B213-8266580D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Department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7B2E35-79D1-476F-BCA3-338AEFCA6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Scanning – Tammy Porter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951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079CFA0-4055-4756-B38F-3D221C75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/>
              <a:t>Departmental Functions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B03F30E-A4BA-442C-9C10-6C7540B9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715000"/>
          </a:xfrm>
        </p:spPr>
        <p:txBody>
          <a:bodyPr/>
          <a:lstStyle/>
          <a:p>
            <a:r>
              <a:rPr lang="en-US" altLang="en-US" b="1" dirty="0"/>
              <a:t>Administration – (Senior Staff)</a:t>
            </a:r>
          </a:p>
          <a:p>
            <a:r>
              <a:rPr lang="en-US" altLang="en-US" b="1" dirty="0"/>
              <a:t>Legal – (ATRS General Counsel and Staff attorneys)</a:t>
            </a:r>
          </a:p>
          <a:p>
            <a:r>
              <a:rPr lang="en-US" altLang="en-US" b="1" dirty="0"/>
              <a:t>Data Processing – (System administration)</a:t>
            </a:r>
          </a:p>
          <a:p>
            <a:r>
              <a:rPr lang="en-US" altLang="en-US" b="1" dirty="0"/>
              <a:t>Investments – (ATRS portfolio)</a:t>
            </a:r>
          </a:p>
          <a:p>
            <a:r>
              <a:rPr lang="en-US" altLang="en-US" b="1" dirty="0"/>
              <a:t>Fiscal – (Budget, Buyer, and Logistics)</a:t>
            </a:r>
          </a:p>
          <a:p>
            <a:r>
              <a:rPr lang="en-US" altLang="en-US" b="1" dirty="0"/>
              <a:t>Internal Audit – (Risk Management)</a:t>
            </a:r>
          </a:p>
          <a:p>
            <a:r>
              <a:rPr lang="en-US" altLang="en-US" b="1" dirty="0"/>
              <a:t>Human Resources – (Personnel)</a:t>
            </a:r>
          </a:p>
          <a:p>
            <a:r>
              <a:rPr lang="en-US" altLang="en-US" b="1" dirty="0"/>
              <a:t>Membership – (Membership Records)</a:t>
            </a:r>
          </a:p>
          <a:p>
            <a:r>
              <a:rPr lang="en-US" altLang="en-US" b="1" dirty="0"/>
              <a:t>Benefits and Counseling – (In- House counseling)</a:t>
            </a:r>
          </a:p>
          <a:p>
            <a:r>
              <a:rPr lang="en-US" altLang="en-US" b="1" dirty="0"/>
              <a:t>Call Center – (Customer Service)</a:t>
            </a:r>
          </a:p>
          <a:p>
            <a:r>
              <a:rPr lang="en-US" altLang="en-US" b="1" dirty="0"/>
              <a:t>Preretirement – (Pre-recorded retirement videos, Customer Service , Zoom counseling and CHAT)</a:t>
            </a:r>
          </a:p>
        </p:txBody>
      </p:sp>
    </p:spTree>
    <p:extLst>
      <p:ext uri="{BB962C8B-B14F-4D97-AF65-F5344CB8AC3E}">
        <p14:creationId xmlns:p14="http://schemas.microsoft.com/office/powerpoint/2010/main" val="4338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EC24-59D5-423F-A274-FBEE0929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Departmental Functions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A523-F29D-4B9B-89DB-8741EBD3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Accounting Reporting – (Employer Reporting and Receivables)</a:t>
            </a:r>
          </a:p>
          <a:p>
            <a:r>
              <a:rPr lang="en-US" altLang="en-US" sz="3200" b="1" dirty="0"/>
              <a:t>Accounting Payroll – (Benefits Payable)</a:t>
            </a:r>
          </a:p>
          <a:p>
            <a:r>
              <a:rPr lang="en-US" altLang="en-US" sz="3200" b="1" dirty="0"/>
              <a:t>Scanning</a:t>
            </a:r>
            <a:r>
              <a:rPr lang="en-US" altLang="en-US" b="1" dirty="0"/>
              <a:t> – </a:t>
            </a:r>
            <a:r>
              <a:rPr lang="en-US" altLang="en-US" sz="3200" b="1" dirty="0"/>
              <a:t>(Document processing</a:t>
            </a:r>
            <a:r>
              <a:rPr lang="en-US" alt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2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FF616CF0-0BCC-4097-B8AF-465A08BD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/>
              <a:t>Arkansas Teacher Retirement System</a:t>
            </a: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id="{7FC4C5C2-8679-4CD1-A673-A0F8B98C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401(a) Defined Benefit Plan</a:t>
            </a:r>
          </a:p>
          <a:p>
            <a:pPr eaLnBrk="1" hangingPunct="1"/>
            <a:r>
              <a:rPr lang="en-US" altLang="en-US" sz="3600" b="1" dirty="0"/>
              <a:t>Life-time Annuity</a:t>
            </a:r>
          </a:p>
          <a:p>
            <a:pPr eaLnBrk="1" hangingPunct="1"/>
            <a:r>
              <a:rPr lang="en-US" altLang="en-US" sz="3600" b="1" dirty="0"/>
              <a:t>Cost of Living Raise (3%)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 bwMode="auto">
        <a:noFill/>
        <a:ln w="63360" cap="sq">
          <a:solidFill>
            <a:srgbClr val="748D23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/>
      <a:lstStyle>
        <a:defPPr>
          <a:buFont typeface="Arial" pitchFamily="34" charset="0"/>
          <a:buNone/>
          <a:defRPr sz="1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5525</TotalTime>
  <Words>1277</Words>
  <Application>Microsoft Office PowerPoint</Application>
  <PresentationFormat>On-screen Show (4:3)</PresentationFormat>
  <Paragraphs>258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Droid Sans Fallback</vt:lpstr>
      <vt:lpstr>Times New Roman</vt:lpstr>
      <vt:lpstr>Wingdings</vt:lpstr>
      <vt:lpstr>Clarity</vt:lpstr>
      <vt:lpstr>Picture</vt:lpstr>
      <vt:lpstr>PowerPoint Presentation</vt:lpstr>
      <vt:lpstr>Greeting and Introduction</vt:lpstr>
      <vt:lpstr>Topics of Discussion</vt:lpstr>
      <vt:lpstr>Arkansas Teacher Retirement System (ATRS is governed by a Board of Trustees)</vt:lpstr>
      <vt:lpstr>Department Head</vt:lpstr>
      <vt:lpstr>Department (Cont.)</vt:lpstr>
      <vt:lpstr>Departmental Functions</vt:lpstr>
      <vt:lpstr>Departmental Functions (Cont.)</vt:lpstr>
      <vt:lpstr>Arkansas Teacher Retirement System</vt:lpstr>
      <vt:lpstr>Contribution Rates Effective July 1, 2022</vt:lpstr>
      <vt:lpstr>ATRS Retirement Webinars</vt:lpstr>
      <vt:lpstr>TYPES OF Purchase service*</vt:lpstr>
      <vt:lpstr>MILITARY CREDIT*</vt:lpstr>
      <vt:lpstr>RECIPROCITY</vt:lpstr>
      <vt:lpstr>PowerPoint Presentation</vt:lpstr>
      <vt:lpstr>Benefit eligibility</vt:lpstr>
      <vt:lpstr>OTHER BENEFITS</vt:lpstr>
      <vt:lpstr>The T-DR0p plan</vt:lpstr>
      <vt:lpstr>PowerPoint Presentation</vt:lpstr>
      <vt:lpstr>Actuarial ASSUMPTION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ARTRS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gayes</dc:creator>
  <cp:lastModifiedBy>Willie Kincade</cp:lastModifiedBy>
  <cp:revision>459</cp:revision>
  <cp:lastPrinted>2022-07-22T17:22:43Z</cp:lastPrinted>
  <dcterms:created xsi:type="dcterms:W3CDTF">2014-03-05T16:59:33Z</dcterms:created>
  <dcterms:modified xsi:type="dcterms:W3CDTF">2022-07-26T16:06:02Z</dcterms:modified>
</cp:coreProperties>
</file>